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16"/>
  </p:notesMasterIdLst>
  <p:handoutMasterIdLst>
    <p:handoutMasterId r:id="rId17"/>
  </p:handoutMasterIdLst>
  <p:sldIdLst>
    <p:sldId id="337" r:id="rId2"/>
    <p:sldId id="339" r:id="rId3"/>
    <p:sldId id="353" r:id="rId4"/>
    <p:sldId id="354" r:id="rId5"/>
    <p:sldId id="340" r:id="rId6"/>
    <p:sldId id="352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50" r:id="rId15"/>
  </p:sldIdLst>
  <p:sldSz cx="9144000" cy="6858000" type="screen4x3"/>
  <p:notesSz cx="6794500" cy="9906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defRPr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3">
          <p15:clr>
            <a:srgbClr val="A4A3A4"/>
          </p15:clr>
        </p15:guide>
        <p15:guide id="2" pos="217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9AC"/>
    <a:srgbClr val="FF0000"/>
    <a:srgbClr val="9900CC"/>
    <a:srgbClr val="00CC00"/>
    <a:srgbClr val="0000FF"/>
    <a:srgbClr val="E1FFFF"/>
    <a:srgbClr val="EFE5E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3" autoAdjust="0"/>
    <p:restoredTop sz="94556" autoAdjust="0"/>
  </p:normalViewPr>
  <p:slideViewPr>
    <p:cSldViewPr>
      <p:cViewPr varScale="1">
        <p:scale>
          <a:sx n="140" d="100"/>
          <a:sy n="140" d="100"/>
        </p:scale>
        <p:origin x="1784" y="19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1794" y="-90"/>
      </p:cViewPr>
      <p:guideLst>
        <p:guide orient="horz" pos="2883"/>
        <p:guide pos="21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rgbClr val="000000"/>
              </a:buClr>
              <a:buSzPct val="100000"/>
              <a:buFont typeface="Times New Roman" pitchFamily="18" charset="0"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pitchFamily="18" charset="0"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9113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Clr>
                <a:srgbClr val="000000"/>
              </a:buClr>
              <a:buSzPct val="100000"/>
              <a:buFont typeface="Times New Roman" pitchFamily="18" charset="0"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09113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pitchFamily="18" charset="0"/>
              <a:buNone/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7B4568EB-AA31-4E8F-9B32-D362E6EC3B79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71572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794500" cy="9906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fr-FR" dirty="0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794500" cy="9906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fr-FR" dirty="0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794500" cy="9906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endParaRPr lang="fr-FR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0050" cy="488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2520" tIns="46440" rIns="92520" bIns="46440" numCol="1" anchor="t" anchorCtr="0" compatLnSpc="1">
            <a:prstTxWarp prst="textNoShape">
              <a:avLst/>
            </a:prstTxWarp>
          </a:bodyPr>
          <a:lstStyle>
            <a:lvl1pPr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3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46513" y="0"/>
            <a:ext cx="2940050" cy="488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2520" tIns="46440" rIns="92520" bIns="46440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3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43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22338" y="742950"/>
            <a:ext cx="4948237" cy="37115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681038" y="4705350"/>
            <a:ext cx="5426075" cy="44529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2520" tIns="46440" rIns="92520" bIns="46440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9409113"/>
            <a:ext cx="2940050" cy="488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2520" tIns="46440" rIns="92520" bIns="46440" numCol="1" anchor="b" anchorCtr="0" compatLnSpc="1">
            <a:prstTxWarp prst="textNoShape">
              <a:avLst/>
            </a:prstTxWarp>
          </a:bodyPr>
          <a:lstStyle>
            <a:lvl1pPr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3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46513" y="9409113"/>
            <a:ext cx="2940050" cy="488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2520" tIns="46440" rIns="92520" bIns="46440" numCol="1" anchor="b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3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4A00287-B116-478C-B876-B3BBF67C3B2C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10734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Laurent Serani                                      WS Huelva 12-13Mars 2012</a:t>
            </a:r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Laurent Serani                                      WS Huelva 12-13Mars 2012</a:t>
            </a:r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7"/>
          <p:cNvSpPr txBox="1">
            <a:spLocks noGrp="1" noChangeArrowheads="1"/>
          </p:cNvSpPr>
          <p:nvPr/>
        </p:nvSpPr>
        <p:spPr bwMode="auto">
          <a:xfrm>
            <a:off x="3848645" y="9408981"/>
            <a:ext cx="294428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6903A20-BA86-4909-B1B9-3673B2006B55}" type="slidenum">
              <a:rPr lang="fr-FR" sz="1200">
                <a:latin typeface="Calibri" pitchFamily="34" charset="0"/>
              </a:rPr>
              <a:pPr algn="r"/>
              <a:t>5</a:t>
            </a:fld>
            <a:endParaRPr lang="fr-FR" sz="1200">
              <a:latin typeface="Calibri" pitchFamily="34" charset="0"/>
            </a:endParaRPr>
          </a:p>
        </p:txBody>
      </p:sp>
      <p:sp>
        <p:nvSpPr>
          <p:cNvPr id="9220" name="Rectangle 7"/>
          <p:cNvSpPr txBox="1">
            <a:spLocks noGrp="1" noChangeArrowheads="1"/>
          </p:cNvSpPr>
          <p:nvPr/>
        </p:nvSpPr>
        <p:spPr bwMode="auto">
          <a:xfrm>
            <a:off x="3848645" y="9408981"/>
            <a:ext cx="294428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5CD2F84-B916-4B89-8DFE-CAE7DEF4ED15}" type="slidenum">
              <a:rPr lang="fr-FR" sz="1200">
                <a:latin typeface="Calibri" pitchFamily="34" charset="0"/>
              </a:rPr>
              <a:pPr algn="r"/>
              <a:t>5</a:t>
            </a:fld>
            <a:endParaRPr lang="fr-FR" sz="1200">
              <a:latin typeface="Calibri" pitchFamily="34" charset="0"/>
            </a:endParaRPr>
          </a:p>
        </p:txBody>
      </p:sp>
      <p:sp>
        <p:nvSpPr>
          <p:cNvPr id="9221" name="Rectangle 9"/>
          <p:cNvSpPr txBox="1">
            <a:spLocks noGrp="1" noChangeArrowheads="1"/>
          </p:cNvSpPr>
          <p:nvPr/>
        </p:nvSpPr>
        <p:spPr bwMode="auto">
          <a:xfrm>
            <a:off x="3850217" y="9410700"/>
            <a:ext cx="2939565" cy="4935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49263" hangingPunct="0">
              <a:buClr>
                <a:srgbClr val="000000"/>
              </a:buClr>
              <a:buSzPct val="100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A238BD91-FFF1-4830-8A7A-E9725BA1B80C}" type="slidenum">
              <a:rPr lang="en-GB" sz="1200">
                <a:solidFill>
                  <a:srgbClr val="000000"/>
                </a:solidFill>
                <a:latin typeface="DejaVu Sans" pitchFamily="34" charset="0"/>
              </a:rPr>
              <a:pPr algn="r" defTabSz="449263" hangingPunct="0">
                <a:buClr>
                  <a:srgbClr val="000000"/>
                </a:buClr>
                <a:buSzPct val="100000"/>
                <a:buFont typeface="Wingdings" pitchFamily="2" charset="2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t>5</a:t>
            </a:fld>
            <a:endParaRPr lang="en-GB" sz="1200">
              <a:solidFill>
                <a:srgbClr val="000000"/>
              </a:solidFill>
              <a:latin typeface="DejaVu Sans" pitchFamily="34" charset="0"/>
            </a:endParaRPr>
          </a:p>
        </p:txBody>
      </p:sp>
      <p:sp>
        <p:nvSpPr>
          <p:cNvPr id="9222" name="Text Box 1"/>
          <p:cNvSpPr txBox="1">
            <a:spLocks noChangeArrowheads="1"/>
          </p:cNvSpPr>
          <p:nvPr/>
        </p:nvSpPr>
        <p:spPr bwMode="auto">
          <a:xfrm>
            <a:off x="1132417" y="742950"/>
            <a:ext cx="4529667" cy="37147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449263"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Arial" pitchFamily="34" charset="0"/>
              <a:buNone/>
            </a:pPr>
            <a:endParaRPr lang="fr-FR" sz="24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9223" name="Rectangle 2"/>
          <p:cNvSpPr>
            <a:spLocks noGrp="1" noChangeArrowheads="1"/>
          </p:cNvSpPr>
          <p:nvPr>
            <p:ph type="body"/>
          </p:nvPr>
        </p:nvSpPr>
        <p:spPr>
          <a:xfrm>
            <a:off x="905934" y="4705350"/>
            <a:ext cx="4979488" cy="4457700"/>
          </a:xfrm>
          <a:noFill/>
          <a:ln/>
        </p:spPr>
        <p:txBody>
          <a:bodyPr wrap="none" lIns="90000" tIns="46800" rIns="90000" bIns="46800" anchor="ctr"/>
          <a:lstStyle/>
          <a:p>
            <a:pPr eaLnBrk="1" hangingPunct="1">
              <a:spcBef>
                <a:spcPct val="0"/>
              </a:spcBef>
            </a:pPr>
            <a:endParaRPr lang="fr-FR" smtClean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Laurent Serani                                      WS Huelva 12-13Mars 2012</a:t>
            </a:r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Laurent Serani                                      WS Huelva 12-13Mars 2012</a:t>
            </a:r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C08DDE-91D5-4085-A24A-C640CE2CDB17}" type="slidenum">
              <a:rPr lang="fr-FR"/>
              <a:pPr/>
              <a:t>7</a:t>
            </a:fld>
            <a:endParaRPr lang="fr-FR"/>
          </a:p>
        </p:txBody>
      </p:sp>
      <p:sp>
        <p:nvSpPr>
          <p:cNvPr id="163842" name="Rectangle 9"/>
          <p:cNvSpPr txBox="1">
            <a:spLocks noGrp="1" noChangeArrowheads="1"/>
          </p:cNvSpPr>
          <p:nvPr/>
        </p:nvSpPr>
        <p:spPr bwMode="auto">
          <a:xfrm>
            <a:off x="3850217" y="9410700"/>
            <a:ext cx="2939565" cy="4935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49263" eaLnBrk="1"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51F0AD99-A9D6-416B-93EC-E6990077B704}" type="slidenum">
              <a:rPr lang="en-GB" sz="1200" b="0">
                <a:latin typeface="DejaVu Sans" pitchFamily="34" charset="0"/>
              </a:rPr>
              <a:pPr algn="r" defTabSz="449263" eaLnBrk="1">
                <a:buFont typeface="Wingdings" pitchFamily="2" charset="2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t>7</a:t>
            </a:fld>
            <a:endParaRPr lang="en-GB" sz="1200" b="0">
              <a:latin typeface="DejaVu Sans" pitchFamily="34" charset="0"/>
            </a:endParaRPr>
          </a:p>
        </p:txBody>
      </p:sp>
      <p:sp>
        <p:nvSpPr>
          <p:cNvPr id="163843" name="Text Box 1"/>
          <p:cNvSpPr txBox="1">
            <a:spLocks noChangeArrowheads="1"/>
          </p:cNvSpPr>
          <p:nvPr/>
        </p:nvSpPr>
        <p:spPr bwMode="auto">
          <a:xfrm>
            <a:off x="1132417" y="742950"/>
            <a:ext cx="4529667" cy="37147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defTabSz="449263">
              <a:lnSpc>
                <a:spcPct val="93000"/>
              </a:lnSpc>
              <a:buFont typeface="Arial" pitchFamily="34" charset="0"/>
              <a:buNone/>
            </a:pPr>
            <a:endParaRPr lang="fr-FR" sz="2400" b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63844" name="Rectangle 2"/>
          <p:cNvSpPr>
            <a:spLocks noGrp="1" noChangeArrowheads="1"/>
          </p:cNvSpPr>
          <p:nvPr>
            <p:ph type="body"/>
          </p:nvPr>
        </p:nvSpPr>
        <p:spPr>
          <a:xfrm>
            <a:off x="905934" y="4705350"/>
            <a:ext cx="4979488" cy="4457700"/>
          </a:xfrm>
          <a:noFill/>
        </p:spPr>
        <p:txBody>
          <a:bodyPr wrap="none" lIns="90000" tIns="46800" rIns="90000" bIns="46800" anchor="ctr"/>
          <a:lstStyle/>
          <a:p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B793FD-3530-412B-8031-262AEF64D3CA}" type="slidenum">
              <a:rPr lang="fr-FR"/>
              <a:pPr/>
              <a:t>14</a:t>
            </a:fld>
            <a:endParaRPr lang="fr-FR"/>
          </a:p>
        </p:txBody>
      </p:sp>
      <p:sp>
        <p:nvSpPr>
          <p:cNvPr id="100354" name="Rectangle 9"/>
          <p:cNvSpPr txBox="1">
            <a:spLocks noGrp="1" noChangeArrowheads="1"/>
          </p:cNvSpPr>
          <p:nvPr/>
        </p:nvSpPr>
        <p:spPr bwMode="auto">
          <a:xfrm>
            <a:off x="3850217" y="9410700"/>
            <a:ext cx="2939565" cy="4935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 defTabSz="449263" eaLnBrk="1"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CE6CB8D7-0CEC-48EE-A84C-29B9868439AB}" type="slidenum">
              <a:rPr lang="en-GB" sz="1200" b="0">
                <a:latin typeface="DejaVu Sans" pitchFamily="34" charset="0"/>
              </a:rPr>
              <a:pPr algn="r" defTabSz="449263" eaLnBrk="1">
                <a:buFont typeface="Wingdings" pitchFamily="2" charset="2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t>14</a:t>
            </a:fld>
            <a:endParaRPr lang="en-GB" sz="1200" b="0">
              <a:latin typeface="DejaVu Sans" pitchFamily="34" charset="0"/>
            </a:endParaRPr>
          </a:p>
        </p:txBody>
      </p:sp>
      <p:sp>
        <p:nvSpPr>
          <p:cNvPr id="100355" name="Text Box 1"/>
          <p:cNvSpPr txBox="1">
            <a:spLocks noChangeArrowheads="1"/>
          </p:cNvSpPr>
          <p:nvPr/>
        </p:nvSpPr>
        <p:spPr bwMode="auto">
          <a:xfrm>
            <a:off x="1132417" y="742950"/>
            <a:ext cx="4528094" cy="37147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defTabSz="449263">
              <a:lnSpc>
                <a:spcPct val="93000"/>
              </a:lnSpc>
              <a:buFont typeface="Arial" pitchFamily="34" charset="0"/>
              <a:buNone/>
            </a:pPr>
            <a:endParaRPr lang="fr-FR" sz="2400" b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0356" name="Rectangle 2"/>
          <p:cNvSpPr>
            <a:spLocks noGrp="1" noChangeArrowheads="1"/>
          </p:cNvSpPr>
          <p:nvPr>
            <p:ph type="body"/>
          </p:nvPr>
        </p:nvSpPr>
        <p:spPr>
          <a:xfrm>
            <a:off x="905934" y="4705350"/>
            <a:ext cx="4979488" cy="4457700"/>
          </a:xfrm>
          <a:noFill/>
        </p:spPr>
        <p:txBody>
          <a:bodyPr wrap="none" lIns="90000" tIns="46800" rIns="90000" bIns="46800" anchor="ctr"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0" y="1371600"/>
            <a:ext cx="6477000" cy="1752600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7475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7086600" y="62484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fld id="{3BD6B862-0D1B-4047-B2E6-F7886C8F9511}" type="datetimeFigureOut">
              <a:rPr lang="fr-FR"/>
              <a:pPr/>
              <a:t>14/07/2019</a:t>
            </a:fld>
            <a:endParaRPr lang="fr-FR"/>
          </a:p>
        </p:txBody>
      </p:sp>
      <p:sp>
        <p:nvSpPr>
          <p:cNvPr id="7475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8100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209800" y="6248400"/>
            <a:ext cx="1219200" cy="457200"/>
          </a:xfrm>
        </p:spPr>
        <p:txBody>
          <a:bodyPr/>
          <a:lstStyle>
            <a:lvl1pPr>
              <a:defRPr/>
            </a:lvl1pPr>
          </a:lstStyle>
          <a:p>
            <a:fld id="{D996E734-ACBB-4BEB-A965-FF71375FF617}" type="slidenum">
              <a:rPr lang="fr-FR"/>
              <a:pPr/>
              <a:t>‹#›</a:t>
            </a:fld>
            <a:endParaRPr lang="fr-FR"/>
          </a:p>
        </p:txBody>
      </p:sp>
      <p:sp>
        <p:nvSpPr>
          <p:cNvPr id="74759" name="Line 7"/>
          <p:cNvSpPr>
            <a:spLocks noChangeShapeType="1"/>
          </p:cNvSpPr>
          <p:nvPr/>
        </p:nvSpPr>
        <p:spPr bwMode="auto">
          <a:xfrm>
            <a:off x="1905000" y="1219200"/>
            <a:ext cx="0" cy="2057400"/>
          </a:xfrm>
          <a:prstGeom prst="line">
            <a:avLst/>
          </a:prstGeom>
          <a:noFill/>
          <a:ln w="349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74760" name="Oval 8"/>
          <p:cNvSpPr>
            <a:spLocks noChangeArrowheads="1"/>
          </p:cNvSpPr>
          <p:nvPr/>
        </p:nvSpPr>
        <p:spPr bwMode="auto">
          <a:xfrm>
            <a:off x="163513" y="2103438"/>
            <a:ext cx="347662" cy="347662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fr-FR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4761" name="Oval 9"/>
          <p:cNvSpPr>
            <a:spLocks noChangeArrowheads="1"/>
          </p:cNvSpPr>
          <p:nvPr/>
        </p:nvSpPr>
        <p:spPr bwMode="auto">
          <a:xfrm>
            <a:off x="739775" y="2105025"/>
            <a:ext cx="349250" cy="347663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fr-FR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4762" name="Oval 10"/>
          <p:cNvSpPr>
            <a:spLocks noChangeArrowheads="1"/>
          </p:cNvSpPr>
          <p:nvPr/>
        </p:nvSpPr>
        <p:spPr bwMode="auto">
          <a:xfrm>
            <a:off x="1317625" y="2105025"/>
            <a:ext cx="347663" cy="3476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fr-FR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74763" name="Picture 2" descr="DESIR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0"/>
            <a:ext cx="187325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E9175AC-D8D8-4968-A7F3-9BDA1A05ACBB}" type="datetimeFigureOut">
              <a:rPr lang="fr-FR"/>
              <a:pPr/>
              <a:t>14/07/2019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44E888-8950-4EC4-BC3C-4AC35116A87D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81800" y="190500"/>
            <a:ext cx="1752600" cy="58293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24000" y="190500"/>
            <a:ext cx="5105400" cy="58293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C6C0A5C-8E07-4DB5-AE22-9A5EC2008552}" type="datetimeFigureOut">
              <a:rPr lang="fr-FR"/>
              <a:pPr/>
              <a:t>14/07/2019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39990F-380D-4B09-B97C-340E8B985227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IN2P3FilairePastille-Q_DevV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975"/>
            <a:ext cx="2795588" cy="210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0"/>
          <p:cNvGrpSpPr>
            <a:grpSpLocks/>
          </p:cNvGrpSpPr>
          <p:nvPr userDrawn="1"/>
        </p:nvGrpSpPr>
        <p:grpSpPr bwMode="auto">
          <a:xfrm>
            <a:off x="6534150" y="0"/>
            <a:ext cx="2516188" cy="1930400"/>
            <a:chOff x="4116" y="0"/>
            <a:chExt cx="1585" cy="1216"/>
          </a:xfrm>
        </p:grpSpPr>
        <p:pic>
          <p:nvPicPr>
            <p:cNvPr id="5" name="Picture 11" descr="logo_cenbg_new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921" t="14349" r="4921" b="14349"/>
            <a:stretch>
              <a:fillRect/>
            </a:stretch>
          </p:blipFill>
          <p:spPr bwMode="auto">
            <a:xfrm>
              <a:off x="4409" y="298"/>
              <a:ext cx="1292" cy="35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</p:pic>
        <p:pic>
          <p:nvPicPr>
            <p:cNvPr id="6" name="Picture 12" descr="HRS180-1"/>
            <p:cNvPicPr>
              <a:picLocks noChangeAspect="1" noChangeArrowheads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4023" t="4271" r="12178" b="15099"/>
            <a:stretch>
              <a:fillRect/>
            </a:stretch>
          </p:blipFill>
          <p:spPr bwMode="auto">
            <a:xfrm>
              <a:off x="4116" y="0"/>
              <a:ext cx="1451" cy="1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Picture 13" descr="DESIR_logo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1413" y="4786313"/>
            <a:ext cx="4608512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68313" y="2060575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0" hangingPunct="0"/>
            <a:r>
              <a:rPr lang="fr-FR" sz="4000" b="1">
                <a:solidFill>
                  <a:srgbClr val="0000FF"/>
                </a:solidFill>
                <a:latin typeface="Times New Roman" pitchFamily="18" charset="0"/>
              </a:rPr>
              <a:t>DESIR-High Resolution Separator</a:t>
            </a:r>
            <a:br>
              <a:rPr lang="fr-FR" sz="4000" b="1">
                <a:solidFill>
                  <a:srgbClr val="0000FF"/>
                </a:solidFill>
                <a:latin typeface="Times New Roman" pitchFamily="18" charset="0"/>
              </a:rPr>
            </a:br>
            <a:r>
              <a:rPr lang="fr-FR" sz="4000" b="1">
                <a:solidFill>
                  <a:srgbClr val="0000FF"/>
                </a:solidFill>
                <a:latin typeface="Times New Roman" pitchFamily="18" charset="0"/>
              </a:rPr>
              <a:t>Status Report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539750" y="3789363"/>
            <a:ext cx="82296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 eaLnBrk="0" hangingPunct="0">
              <a:spcBef>
                <a:spcPct val="20000"/>
              </a:spcBef>
            </a:pPr>
            <a:r>
              <a:rPr lang="fr-FR" sz="2800">
                <a:latin typeface="Times New Roman" pitchFamily="18" charset="0"/>
              </a:rPr>
              <a:t>Teresa Kurtukian-Nieto</a:t>
            </a:r>
          </a:p>
          <a:p>
            <a:pPr marL="342900" indent="-342900" algn="ctr" eaLnBrk="0" hangingPunct="0">
              <a:spcBef>
                <a:spcPct val="20000"/>
              </a:spcBef>
            </a:pPr>
            <a:r>
              <a:rPr lang="fr-FR" sz="2800">
                <a:latin typeface="Times New Roman" pitchFamily="18" charset="0"/>
              </a:rPr>
              <a:t>CENBG/CNRS/IN2P3-Université Bordeaux 1</a:t>
            </a:r>
          </a:p>
          <a:p>
            <a:pPr marL="342900" indent="-342900" algn="ctr" eaLnBrk="0" hangingPunct="0">
              <a:spcBef>
                <a:spcPct val="20000"/>
              </a:spcBef>
            </a:pPr>
            <a:endParaRPr lang="fr-FR" sz="2800">
              <a:latin typeface="Times New Roman" pitchFamily="18" charset="0"/>
            </a:endParaRPr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00113" y="4149725"/>
            <a:ext cx="7343775" cy="1752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/>
            </a:lvl1pPr>
          </a:lstStyle>
          <a:p>
            <a:endParaRPr lang="fr-FR"/>
          </a:p>
          <a:p>
            <a:endParaRPr lang="fr-FR"/>
          </a:p>
          <a:p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4436FD-3D46-40A4-92DA-68E079DFD5CA}" type="datetimeFigureOut">
              <a:rPr lang="fr-FR"/>
              <a:pPr/>
              <a:t>14/07/2019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66FF7E-9BFF-4AD9-8E2C-7B526EFD883A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A4C506-B2F5-4930-8563-E7C16E129D6B}" type="datetimeFigureOut">
              <a:rPr lang="fr-FR"/>
              <a:pPr/>
              <a:t>14/07/2019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85A023-ADF7-4C5E-BF05-A4A355275368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05400" y="1905000"/>
            <a:ext cx="3429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0FFE2-35D7-41F2-98AE-EDF18A8F9852}" type="datetimeFigureOut">
              <a:rPr lang="fr-FR"/>
              <a:pPr/>
              <a:t>14/07/2019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E08342-95DA-408D-B8EF-FB2EDDE43A05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E4ABED-0B55-4357-8285-873FAC9140AD}" type="datetimeFigureOut">
              <a:rPr lang="fr-FR"/>
              <a:pPr/>
              <a:t>14/07/2019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154B23-23B6-4ACF-A525-77CEA9101FC9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3467CC-A745-4F20-B240-F6495AA62092}" type="datetimeFigureOut">
              <a:rPr lang="fr-FR"/>
              <a:pPr/>
              <a:t>14/07/2019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E5053F-98A4-4A46-8C67-4273EBCCD271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2ACD83-367F-4749-B42E-51DEAF8167CC}" type="datetimeFigureOut">
              <a:rPr lang="fr-FR"/>
              <a:pPr/>
              <a:t>14/07/2019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10FCD3-33FD-48D0-BA78-3F8BEC769E86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C83C53-79DB-4507-88AB-2F7D4A3965DC}" type="datetimeFigureOut">
              <a:rPr lang="fr-FR"/>
              <a:pPr/>
              <a:t>14/07/2019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C20D0B-409F-432B-896E-7676FC39C740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17878D-4214-4FE9-8A44-DF28607B781E}" type="datetimeFigureOut">
              <a:rPr lang="fr-FR"/>
              <a:pPr/>
              <a:t>14/07/2019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A41A4-CD15-4BE0-9E8F-72BE0823C152}" type="slidenum">
              <a:rPr lang="fr-FR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190500"/>
            <a:ext cx="7010400" cy="152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0" y="1905000"/>
            <a:ext cx="7010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737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F6CAD7F-16B7-464B-BA89-059F6EB6C78C}" type="datetimeFigureOut">
              <a:rPr lang="fr-FR"/>
              <a:pPr/>
              <a:t>14/07/2019</a:t>
            </a:fld>
            <a:endParaRPr lang="fr-FR"/>
          </a:p>
        </p:txBody>
      </p:sp>
      <p:sp>
        <p:nvSpPr>
          <p:cNvPr id="737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24000" y="62484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402A6885-1A58-4332-A45F-BF2B4A98FAC2}" type="slidenum">
              <a:rPr lang="fr-FR"/>
              <a:pPr/>
              <a:t>‹#›</a:t>
            </a:fld>
            <a:endParaRPr lang="fr-FR"/>
          </a:p>
        </p:txBody>
      </p:sp>
      <p:sp>
        <p:nvSpPr>
          <p:cNvPr id="73735" name="Line 7"/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73736" name="Oval 8"/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fr-FR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3737" name="Oval 9"/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fr-FR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3738" name="Oval 10"/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fr-FR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73739" name="Picture 2" descr="DESIR_logo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4925" y="0"/>
            <a:ext cx="187325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itchFamily="2" charset="2"/>
        <a:buChar char="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sz="2800">
          <a:solidFill>
            <a:schemeClr val="tx2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wmf"/><Relationship Id="rId3" Type="http://schemas.openxmlformats.org/officeDocument/2006/relationships/image" Target="../media/image30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wmf"/><Relationship Id="rId3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wmf"/><Relationship Id="rId3" Type="http://schemas.openxmlformats.org/officeDocument/2006/relationships/image" Target="../media/image3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jpe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jpe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046728" y="3501008"/>
            <a:ext cx="526060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sz="2400" dirty="0">
                <a:solidFill>
                  <a:schemeClr val="tx2"/>
                </a:solidFill>
              </a:rPr>
              <a:t>Laurent </a:t>
            </a:r>
            <a:r>
              <a:rPr lang="fr-FR" sz="2400" dirty="0" err="1">
                <a:solidFill>
                  <a:schemeClr val="tx2"/>
                </a:solidFill>
              </a:rPr>
              <a:t>Serani</a:t>
            </a:r>
            <a:endParaRPr lang="fr-FR" sz="2400" dirty="0">
              <a:solidFill>
                <a:schemeClr val="tx2"/>
              </a:solidFill>
            </a:endParaRPr>
          </a:p>
          <a:p>
            <a:pPr algn="ctr"/>
            <a:r>
              <a:rPr lang="fr-FR" sz="2400" dirty="0">
                <a:solidFill>
                  <a:schemeClr val="tx2"/>
                </a:solidFill>
              </a:rPr>
              <a:t>On </a:t>
            </a:r>
            <a:r>
              <a:rPr lang="fr-FR" sz="2400" dirty="0" err="1">
                <a:solidFill>
                  <a:schemeClr val="tx2"/>
                </a:solidFill>
              </a:rPr>
              <a:t>behalf</a:t>
            </a:r>
            <a:r>
              <a:rPr lang="fr-FR" sz="2400" dirty="0">
                <a:solidFill>
                  <a:schemeClr val="tx2"/>
                </a:solidFill>
              </a:rPr>
              <a:t> of the </a:t>
            </a:r>
            <a:r>
              <a:rPr lang="fr-FR" sz="2400" dirty="0" smtClean="0">
                <a:solidFill>
                  <a:schemeClr val="tx2"/>
                </a:solidFill>
              </a:rPr>
              <a:t>HRS </a:t>
            </a:r>
            <a:r>
              <a:rPr lang="fr-FR" sz="2400" dirty="0" err="1" smtClean="0">
                <a:solidFill>
                  <a:schemeClr val="tx2"/>
                </a:solidFill>
              </a:rPr>
              <a:t>Working</a:t>
            </a:r>
            <a:r>
              <a:rPr lang="fr-FR" sz="2400" dirty="0" smtClean="0">
                <a:solidFill>
                  <a:schemeClr val="tx2"/>
                </a:solidFill>
              </a:rPr>
              <a:t> Group</a:t>
            </a:r>
            <a:endParaRPr lang="fr-FR" sz="2400" dirty="0">
              <a:solidFill>
                <a:schemeClr val="tx2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95536" y="2132856"/>
            <a:ext cx="8417689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3600" b="1" dirty="0" smtClean="0">
                <a:ln w="1905"/>
                <a:solidFill>
                  <a:schemeClr val="tx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High </a:t>
            </a:r>
            <a:r>
              <a:rPr lang="fr-FR" sz="3600" b="1" dirty="0" err="1" smtClean="0">
                <a:ln w="1905"/>
                <a:solidFill>
                  <a:schemeClr val="tx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Resolution</a:t>
            </a:r>
            <a:r>
              <a:rPr lang="fr-FR" sz="3600" b="1" dirty="0" smtClean="0">
                <a:ln w="1905"/>
                <a:solidFill>
                  <a:schemeClr val="tx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fr-FR" sz="3600" b="1" dirty="0" err="1" smtClean="0">
                <a:ln w="1905"/>
                <a:solidFill>
                  <a:schemeClr val="tx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Separator</a:t>
            </a:r>
            <a:r>
              <a:rPr lang="fr-FR" sz="3600" b="1" dirty="0" smtClean="0">
                <a:ln w="1905"/>
                <a:solidFill>
                  <a:schemeClr val="tx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for Spiral2</a:t>
            </a:r>
          </a:p>
          <a:p>
            <a:pPr algn="ctr"/>
            <a:r>
              <a:rPr lang="fr-FR" sz="3600" b="1" dirty="0" smtClean="0">
                <a:ln w="1905"/>
                <a:solidFill>
                  <a:schemeClr val="tx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Design and performances</a:t>
            </a:r>
            <a:endParaRPr lang="fr-FR" sz="3600" b="1" dirty="0">
              <a:ln w="1905"/>
              <a:solidFill>
                <a:schemeClr val="tx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5"/>
          <p:cNvPicPr>
            <a:picLocks noChangeAspect="1" noChangeArrowheads="1"/>
          </p:cNvPicPr>
          <p:nvPr/>
        </p:nvPicPr>
        <p:blipFill>
          <a:blip r:embed="rId2" cstate="print"/>
          <a:srcRect l="12617" t="10133" r="5254" b="14844"/>
          <a:stretch>
            <a:fillRect/>
          </a:stretch>
        </p:blipFill>
        <p:spPr bwMode="auto">
          <a:xfrm>
            <a:off x="1438975" y="692696"/>
            <a:ext cx="6902370" cy="502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1" name="Titre 1"/>
          <p:cNvSpPr>
            <a:spLocks noGrp="1"/>
          </p:cNvSpPr>
          <p:nvPr>
            <p:ph type="title" idx="4294967295"/>
          </p:nvPr>
        </p:nvSpPr>
        <p:spPr bwMode="auto">
          <a:xfrm>
            <a:off x="1979712" y="44624"/>
            <a:ext cx="6408712" cy="41751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0487" tIns="44450" rIns="90487" bIns="44450" anchor="ctr"/>
          <a:lstStyle/>
          <a:p>
            <a:r>
              <a:rPr lang="en-US" sz="2800" dirty="0" smtClean="0">
                <a:latin typeface="Calibri" pitchFamily="34" charset="0"/>
              </a:rPr>
              <a:t>Correction of the 2</a:t>
            </a:r>
            <a:r>
              <a:rPr lang="en-US" sz="2800" baseline="30000" dirty="0" smtClean="0">
                <a:latin typeface="Calibri" pitchFamily="34" charset="0"/>
              </a:rPr>
              <a:t>nd</a:t>
            </a:r>
            <a:r>
              <a:rPr lang="en-US" sz="2800" dirty="0" smtClean="0">
                <a:latin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</a:rPr>
              <a:t>intrinsec</a:t>
            </a:r>
            <a:r>
              <a:rPr lang="en-US" sz="2800" dirty="0" smtClean="0">
                <a:latin typeface="Calibri" pitchFamily="34" charset="0"/>
              </a:rPr>
              <a:t> order </a:t>
            </a:r>
          </a:p>
        </p:txBody>
      </p:sp>
      <p:pic>
        <p:nvPicPr>
          <p:cNvPr id="83972" name="Picture 2"/>
          <p:cNvPicPr>
            <a:picLocks noChangeAspect="1" noChangeArrowheads="1"/>
          </p:cNvPicPr>
          <p:nvPr/>
        </p:nvPicPr>
        <p:blipFill>
          <a:blip r:embed="rId3" cstate="print"/>
          <a:srcRect l="36703" t="19183" r="31564" b="21136"/>
          <a:stretch>
            <a:fillRect/>
          </a:stretch>
        </p:blipFill>
        <p:spPr bwMode="auto">
          <a:xfrm>
            <a:off x="7343775" y="2852738"/>
            <a:ext cx="1800225" cy="270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3" name="Picture 6"/>
          <p:cNvPicPr>
            <a:picLocks noChangeAspect="1" noChangeArrowheads="1"/>
          </p:cNvPicPr>
          <p:nvPr/>
        </p:nvPicPr>
        <p:blipFill>
          <a:blip r:embed="rId4" cstate="print"/>
          <a:srcRect l="35704" t="23245" r="30696" b="25906"/>
          <a:stretch>
            <a:fillRect/>
          </a:stretch>
        </p:blipFill>
        <p:spPr bwMode="auto">
          <a:xfrm>
            <a:off x="7343775" y="692150"/>
            <a:ext cx="1800225" cy="21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3095625" y="5229225"/>
            <a:ext cx="742950" cy="3667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b="1" dirty="0">
                <a:solidFill>
                  <a:schemeClr val="tx2"/>
                </a:solidFill>
                <a:latin typeface="+mn-lt"/>
              </a:rPr>
              <a:t>Input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076056" y="404664"/>
            <a:ext cx="2000250" cy="3667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b="1" dirty="0">
                <a:solidFill>
                  <a:schemeClr val="tx2"/>
                </a:solidFill>
                <a:latin typeface="+mn-lt"/>
              </a:rPr>
              <a:t>Pole curvature R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7488238" y="549275"/>
            <a:ext cx="1397000" cy="3667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b="1" dirty="0">
                <a:solidFill>
                  <a:schemeClr val="tx2"/>
                </a:solidFill>
                <a:latin typeface="+mn-lt"/>
              </a:rPr>
              <a:t>R=4500mm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7272338" y="4652963"/>
            <a:ext cx="1397000" cy="3667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b="1" dirty="0">
                <a:solidFill>
                  <a:schemeClr val="tx2"/>
                </a:solidFill>
                <a:latin typeface="+mn-lt"/>
              </a:rPr>
              <a:t>R=3000mm</a:t>
            </a:r>
          </a:p>
        </p:txBody>
      </p:sp>
      <p:pic>
        <p:nvPicPr>
          <p:cNvPr id="2" name="Image 1" descr="Capture d’écran 2019-06-27 à 18.55.1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" y="4725144"/>
            <a:ext cx="5004415" cy="1886481"/>
          </a:xfrm>
          <a:prstGeom prst="rect">
            <a:avLst/>
          </a:prstGeom>
        </p:spPr>
      </p:pic>
      <p:sp>
        <p:nvSpPr>
          <p:cNvPr id="3" name="Arc 2"/>
          <p:cNvSpPr/>
          <p:nvPr/>
        </p:nvSpPr>
        <p:spPr bwMode="auto">
          <a:xfrm rot="334499">
            <a:off x="5540267" y="-96929"/>
            <a:ext cx="1278310" cy="5997361"/>
          </a:xfrm>
          <a:prstGeom prst="arc">
            <a:avLst>
              <a:gd name="adj1" fmla="val 17551432"/>
              <a:gd name="adj2" fmla="val 4765594"/>
            </a:avLst>
          </a:prstGeom>
          <a:noFill/>
          <a:ln w="28575" cap="flat" cmpd="sng" algn="ctr">
            <a:solidFill>
              <a:schemeClr val="tx2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004048" y="5602014"/>
            <a:ext cx="39567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000000"/>
                </a:solidFill>
              </a:rPr>
              <a:t>Dipole</a:t>
            </a:r>
            <a:r>
              <a:rPr lang="fr-FR" dirty="0" smtClean="0">
                <a:solidFill>
                  <a:srgbClr val="000000"/>
                </a:solidFill>
              </a:rPr>
              <a:t> of </a:t>
            </a:r>
            <a:r>
              <a:rPr lang="fr-FR" dirty="0" err="1" smtClean="0">
                <a:solidFill>
                  <a:srgbClr val="000000"/>
                </a:solidFill>
              </a:rPr>
              <a:t>Zgoubi</a:t>
            </a:r>
            <a:r>
              <a:rPr lang="fr-FR" dirty="0" smtClean="0">
                <a:solidFill>
                  <a:srgbClr val="000000"/>
                </a:solidFill>
              </a:rPr>
              <a:t> to </a:t>
            </a:r>
            <a:r>
              <a:rPr lang="fr-FR" dirty="0" err="1" smtClean="0">
                <a:solidFill>
                  <a:srgbClr val="000000"/>
                </a:solidFill>
              </a:rPr>
              <a:t>fix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this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parameter</a:t>
            </a:r>
            <a:r>
              <a:rPr lang="fr-FR" dirty="0" smtClean="0">
                <a:solidFill>
                  <a:srgbClr val="000000"/>
                </a:solidFill>
              </a:rPr>
              <a:t>  </a:t>
            </a:r>
          </a:p>
          <a:p>
            <a:r>
              <a:rPr lang="fr-FR" dirty="0" smtClean="0">
                <a:solidFill>
                  <a:srgbClr val="000000"/>
                </a:solidFill>
              </a:rPr>
              <a:t>of the </a:t>
            </a:r>
            <a:r>
              <a:rPr lang="fr-FR" dirty="0" err="1" smtClean="0">
                <a:solidFill>
                  <a:srgbClr val="000000"/>
                </a:solidFill>
              </a:rPr>
              <a:t>development</a:t>
            </a:r>
            <a:r>
              <a:rPr lang="fr-FR" dirty="0" smtClean="0">
                <a:solidFill>
                  <a:srgbClr val="000000"/>
                </a:solidFill>
              </a:rPr>
              <a:t> plan </a:t>
            </a:r>
            <a:r>
              <a:rPr lang="fr-FR" dirty="0" err="1" smtClean="0">
                <a:solidFill>
                  <a:srgbClr val="000000"/>
                </a:solidFill>
              </a:rPr>
              <a:t>like</a:t>
            </a:r>
            <a:r>
              <a:rPr lang="fr-FR" dirty="0" smtClean="0">
                <a:solidFill>
                  <a:srgbClr val="000000"/>
                </a:solidFill>
              </a:rPr>
              <a:t> SPES2</a:t>
            </a:r>
          </a:p>
          <a:p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at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begining</a:t>
            </a:r>
            <a:endParaRPr lang="fr-FR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31032" y="260648"/>
            <a:ext cx="5853336" cy="720080"/>
          </a:xfrm>
        </p:spPr>
        <p:txBody>
          <a:bodyPr/>
          <a:lstStyle/>
          <a:p>
            <a:r>
              <a:rPr lang="fr-FR" sz="3600" dirty="0" err="1" smtClean="0"/>
              <a:t>Way</a:t>
            </a:r>
            <a:r>
              <a:rPr lang="fr-FR" sz="3600" dirty="0" smtClean="0"/>
              <a:t> to real life</a:t>
            </a:r>
            <a:endParaRPr lang="fr-FR" sz="3600" dirty="0"/>
          </a:p>
        </p:txBody>
      </p:sp>
      <p:sp>
        <p:nvSpPr>
          <p:cNvPr id="7" name="ZoneTexte 6"/>
          <p:cNvSpPr txBox="1"/>
          <p:nvPr/>
        </p:nvSpPr>
        <p:spPr>
          <a:xfrm>
            <a:off x="1187624" y="6525344"/>
            <a:ext cx="594265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tx2"/>
                </a:solidFill>
              </a:rPr>
              <a:t>Laurent </a:t>
            </a:r>
            <a:r>
              <a:rPr lang="fr-FR" sz="1400" dirty="0" err="1">
                <a:solidFill>
                  <a:schemeClr val="tx2"/>
                </a:solidFill>
              </a:rPr>
              <a:t>S</a:t>
            </a:r>
            <a:r>
              <a:rPr lang="fr-FR" sz="1400" dirty="0" err="1" smtClean="0">
                <a:solidFill>
                  <a:schemeClr val="tx2"/>
                </a:solidFill>
              </a:rPr>
              <a:t>erani</a:t>
            </a:r>
            <a:r>
              <a:rPr lang="fr-FR" sz="1400" dirty="0" smtClean="0">
                <a:solidFill>
                  <a:schemeClr val="tx2"/>
                </a:solidFill>
              </a:rPr>
              <a:t>                               Brookhaven National </a:t>
            </a:r>
            <a:r>
              <a:rPr lang="fr-FR" sz="1400" dirty="0" err="1" smtClean="0">
                <a:solidFill>
                  <a:schemeClr val="tx2"/>
                </a:solidFill>
              </a:rPr>
              <a:t>Lab</a:t>
            </a:r>
            <a:r>
              <a:rPr lang="fr-FR" sz="1400" dirty="0" smtClean="0">
                <a:solidFill>
                  <a:schemeClr val="tx2"/>
                </a:solidFill>
              </a:rPr>
              <a:t>  </a:t>
            </a:r>
            <a:r>
              <a:rPr lang="fr-FR" sz="1400" dirty="0" err="1" smtClean="0">
                <a:solidFill>
                  <a:schemeClr val="tx2"/>
                </a:solidFill>
              </a:rPr>
              <a:t>June</a:t>
            </a:r>
            <a:r>
              <a:rPr lang="fr-FR" sz="1400" dirty="0" smtClean="0">
                <a:solidFill>
                  <a:schemeClr val="tx2"/>
                </a:solidFill>
              </a:rPr>
              <a:t> 5 2012</a:t>
            </a:r>
            <a:endParaRPr lang="fr-FR" sz="1400" dirty="0">
              <a:solidFill>
                <a:schemeClr val="tx2"/>
              </a:solidFill>
            </a:endParaRPr>
          </a:p>
        </p:txBody>
      </p:sp>
      <p:pic>
        <p:nvPicPr>
          <p:cNvPr id="5" name="Image 4" descr="figure3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2924944"/>
            <a:ext cx="4720669" cy="3600400"/>
          </a:xfrm>
          <a:prstGeom prst="rect">
            <a:avLst/>
          </a:prstGeom>
        </p:spPr>
      </p:pic>
      <p:pic>
        <p:nvPicPr>
          <p:cNvPr id="6" name="Image 5" descr="figure4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980728"/>
            <a:ext cx="4119934" cy="314222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51520" y="1844824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2"/>
                </a:solidFill>
              </a:rPr>
              <a:t>Tosca Map</a:t>
            </a:r>
          </a:p>
          <a:p>
            <a:r>
              <a:rPr lang="en-US" smtClean="0">
                <a:solidFill>
                  <a:schemeClr val="tx2"/>
                </a:solidFill>
              </a:rPr>
              <a:t>Going across the Dipole at z=2cm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126254" y="4221088"/>
            <a:ext cx="40344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Quadrupole</a:t>
            </a:r>
            <a:r>
              <a:rPr lang="en-US" dirty="0" smtClean="0">
                <a:solidFill>
                  <a:schemeClr val="tx2"/>
                </a:solidFill>
              </a:rPr>
              <a:t> with Fringe Field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Going across at z=1.5cm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Not necessary for the preliminary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design but request for the final design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figure2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412776"/>
            <a:ext cx="4117859" cy="3140644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051720" y="260648"/>
            <a:ext cx="4555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At Focal Plane: Phase Space Y versus Y’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Visualization of aberration order with a first 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correction of C</a:t>
            </a:r>
            <a:r>
              <a:rPr lang="en-US" baseline="30000" dirty="0" smtClean="0">
                <a:solidFill>
                  <a:schemeClr val="tx2"/>
                </a:solidFill>
              </a:rPr>
              <a:t>2 </a:t>
            </a:r>
            <a:r>
              <a:rPr lang="en-US" dirty="0" smtClean="0">
                <a:solidFill>
                  <a:schemeClr val="tx2"/>
                </a:solidFill>
              </a:rPr>
              <a:t>by pole radius curvature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" name="Image 1" descr="figure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780928"/>
            <a:ext cx="4283968" cy="326584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796136" y="1916832"/>
            <a:ext cx="1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000000"/>
                </a:solidFill>
              </a:rPr>
              <a:t>With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Multipole</a:t>
            </a:r>
            <a:r>
              <a:rPr lang="fr-FR" dirty="0" smtClean="0">
                <a:solidFill>
                  <a:srgbClr val="000000"/>
                </a:solidFill>
              </a:rPr>
              <a:t> on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547664" y="4653136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000000"/>
                </a:solidFill>
              </a:rPr>
              <a:t>With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Multipole</a:t>
            </a:r>
            <a:r>
              <a:rPr lang="fr-FR" dirty="0" smtClean="0">
                <a:solidFill>
                  <a:srgbClr val="000000"/>
                </a:solidFill>
              </a:rPr>
              <a:t> off</a:t>
            </a:r>
            <a:endParaRPr lang="fr-FR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691680" y="764704"/>
            <a:ext cx="6622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Resolution after roughly aberrations correction at the focal plane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8" name="Image 7" descr="figure5.eps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882754"/>
            <a:ext cx="4104456" cy="3130422"/>
          </a:xfrm>
          <a:prstGeom prst="rect">
            <a:avLst/>
          </a:prstGeom>
        </p:spPr>
      </p:pic>
      <p:pic>
        <p:nvPicPr>
          <p:cNvPr id="9" name="Image 8" descr="figure9.eps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1357114"/>
            <a:ext cx="4132756" cy="3152006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51520" y="5085184"/>
            <a:ext cx="360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R=4m on one side of each Dipole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+ correction with the </a:t>
            </a:r>
            <a:r>
              <a:rPr lang="en-US" dirty="0" err="1" smtClean="0">
                <a:solidFill>
                  <a:schemeClr val="tx2"/>
                </a:solidFill>
              </a:rPr>
              <a:t>Multipole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965668" y="4653136"/>
            <a:ext cx="4070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R=4m on both side of each Dipole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Without  correction with the </a:t>
            </a:r>
            <a:r>
              <a:rPr lang="en-US" dirty="0" err="1" smtClean="0">
                <a:solidFill>
                  <a:schemeClr val="tx2"/>
                </a:solidFill>
              </a:rPr>
              <a:t>Multipole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835696" y="5805264"/>
            <a:ext cx="6104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tx2"/>
                </a:solidFill>
              </a:rPr>
              <a:t>If the Life is as Zgoubi, the Life will be great</a:t>
            </a:r>
            <a:endParaRPr lang="en-US" sz="24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900113" y="481930"/>
            <a:ext cx="7272337" cy="858838"/>
          </a:xfrm>
          <a:prstGeom prst="rect">
            <a:avLst/>
          </a:prstGeom>
        </p:spPr>
        <p:txBody>
          <a:bodyPr lIns="0" tIns="0" rIns="0" bIns="0"/>
          <a:lstStyle/>
          <a:p>
            <a:pPr defTabSz="449263">
              <a:lnSpc>
                <a:spcPct val="95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500" b="1" dirty="0"/>
              <a:t>DESIR-HRS working group:</a:t>
            </a: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563888" y="1052736"/>
            <a:ext cx="5580112" cy="2376487"/>
          </a:xfrm>
          <a:prstGeom prst="rect">
            <a:avLst/>
          </a:prstGeom>
        </p:spPr>
        <p:txBody>
          <a:bodyPr lIns="0" tIns="0" rIns="0" bIns="0"/>
          <a:lstStyle/>
          <a:p>
            <a:pPr marL="338138" indent="-338138" defTabSz="449263">
              <a:lnSpc>
                <a:spcPct val="95000"/>
              </a:lnSpc>
              <a:buFont typeface="Wingdings" pitchFamily="2" charset="2"/>
              <a:buChar char="ü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 dirty="0">
                <a:latin typeface="Comic Sans MS" pitchFamily="66" charset="0"/>
              </a:rPr>
              <a:t>Blank, B. </a:t>
            </a:r>
            <a:r>
              <a:rPr lang="en-GB" sz="2800" dirty="0" smtClean="0">
                <a:latin typeface="Comic Sans MS" pitchFamily="66" charset="0"/>
              </a:rPr>
              <a:t> </a:t>
            </a:r>
            <a:r>
              <a:rPr lang="en-GB" sz="1600" dirty="0" smtClean="0">
                <a:latin typeface="Comic Sans MS" pitchFamily="66" charset="0"/>
              </a:rPr>
              <a:t>Scientific coordination</a:t>
            </a:r>
            <a:endParaRPr lang="en-GB" sz="2800" dirty="0">
              <a:latin typeface="Comic Sans MS" pitchFamily="66" charset="0"/>
            </a:endParaRPr>
          </a:p>
          <a:p>
            <a:pPr marL="338138" indent="-338138" defTabSz="449263">
              <a:lnSpc>
                <a:spcPct val="95000"/>
              </a:lnSpc>
              <a:buFont typeface="Wingdings" pitchFamily="2" charset="2"/>
              <a:buChar char="ü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 dirty="0" err="1">
                <a:latin typeface="Comic Sans MS" pitchFamily="66" charset="0"/>
              </a:rPr>
              <a:t>Delalee</a:t>
            </a:r>
            <a:r>
              <a:rPr lang="en-GB" sz="2800" dirty="0">
                <a:latin typeface="Comic Sans MS" pitchFamily="66" charset="0"/>
              </a:rPr>
              <a:t>, F. </a:t>
            </a:r>
            <a:r>
              <a:rPr lang="en-GB" sz="1600" dirty="0" smtClean="0">
                <a:latin typeface="Comic Sans MS" pitchFamily="66" charset="0"/>
              </a:rPr>
              <a:t>Mechanical Design</a:t>
            </a:r>
            <a:endParaRPr lang="en-GB" sz="2800" dirty="0">
              <a:latin typeface="Comic Sans MS" pitchFamily="66" charset="0"/>
            </a:endParaRPr>
          </a:p>
          <a:p>
            <a:pPr marL="338138" indent="-338138" defTabSz="449263">
              <a:lnSpc>
                <a:spcPct val="95000"/>
              </a:lnSpc>
              <a:buFont typeface="Wingdings" pitchFamily="2" charset="2"/>
              <a:buChar char="ü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 dirty="0" err="1">
                <a:latin typeface="Comic Sans MS" pitchFamily="66" charset="0"/>
              </a:rPr>
              <a:t>Kurtukian</a:t>
            </a:r>
            <a:r>
              <a:rPr lang="en-GB" sz="2800" dirty="0">
                <a:latin typeface="Comic Sans MS" pitchFamily="66" charset="0"/>
              </a:rPr>
              <a:t>-Nieto, T</a:t>
            </a:r>
            <a:r>
              <a:rPr lang="en-GB" sz="2800" dirty="0" smtClean="0">
                <a:latin typeface="Comic Sans MS" pitchFamily="66" charset="0"/>
              </a:rPr>
              <a:t>.</a:t>
            </a:r>
            <a:r>
              <a:rPr lang="en-GB" sz="1600" dirty="0" smtClean="0">
                <a:latin typeface="Comic Sans MS" pitchFamily="66" charset="0"/>
              </a:rPr>
              <a:t> Optic Design</a:t>
            </a:r>
          </a:p>
          <a:p>
            <a:pPr marL="338138" indent="-338138" defTabSz="449263">
              <a:lnSpc>
                <a:spcPct val="95000"/>
              </a:lnSpc>
              <a:buFont typeface="Wingdings" pitchFamily="2" charset="2"/>
              <a:buChar char="ü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 dirty="0" err="1" smtClean="0">
                <a:latin typeface="Comic Sans MS" pitchFamily="66" charset="0"/>
              </a:rPr>
              <a:t>Daudin</a:t>
            </a:r>
            <a:r>
              <a:rPr lang="en-GB" sz="2800" dirty="0" smtClean="0">
                <a:latin typeface="Comic Sans MS" pitchFamily="66" charset="0"/>
              </a:rPr>
              <a:t> L. &amp; </a:t>
            </a:r>
            <a:r>
              <a:rPr lang="en-GB" sz="2800" dirty="0" err="1" smtClean="0">
                <a:latin typeface="Comic Sans MS" pitchFamily="66" charset="0"/>
              </a:rPr>
              <a:t>Alfaurt</a:t>
            </a:r>
            <a:r>
              <a:rPr lang="en-GB" sz="2800" dirty="0" smtClean="0">
                <a:latin typeface="Comic Sans MS" pitchFamily="66" charset="0"/>
              </a:rPr>
              <a:t> P. </a:t>
            </a:r>
            <a:r>
              <a:rPr lang="en-GB" sz="1600" dirty="0" smtClean="0">
                <a:latin typeface="Comic Sans MS" pitchFamily="66" charset="0"/>
              </a:rPr>
              <a:t>CC and PLC</a:t>
            </a:r>
            <a:endParaRPr lang="en-GB" sz="2800" dirty="0">
              <a:latin typeface="Comic Sans MS" pitchFamily="66" charset="0"/>
            </a:endParaRPr>
          </a:p>
          <a:p>
            <a:pPr marL="338138" indent="-338138" defTabSz="449263">
              <a:lnSpc>
                <a:spcPct val="95000"/>
              </a:lnSpc>
              <a:buFont typeface="Wingdings" pitchFamily="2" charset="2"/>
              <a:buChar char="ü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 dirty="0">
                <a:latin typeface="Comic Sans MS" pitchFamily="66" charset="0"/>
              </a:rPr>
              <a:t>Serani, L</a:t>
            </a:r>
            <a:r>
              <a:rPr lang="en-GB" sz="2800" dirty="0" smtClean="0">
                <a:latin typeface="Comic Sans MS" pitchFamily="66" charset="0"/>
              </a:rPr>
              <a:t>. </a:t>
            </a:r>
            <a:r>
              <a:rPr lang="en-GB" sz="1600" dirty="0" smtClean="0">
                <a:latin typeface="Comic Sans MS" pitchFamily="66" charset="0"/>
              </a:rPr>
              <a:t>Project Leader, Optic Design</a:t>
            </a:r>
            <a:endParaRPr lang="en-GB" sz="1600" dirty="0">
              <a:latin typeface="Comic Sans MS" pitchFamily="66" charset="0"/>
            </a:endParaRPr>
          </a:p>
          <a:p>
            <a:pPr marL="338138" indent="-338138" defTabSz="449263">
              <a:lnSpc>
                <a:spcPct val="95000"/>
              </a:lnSpc>
              <a:buFont typeface="Wingdings" pitchFamily="2" charset="2"/>
              <a:buChar char="ü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sz="2800" dirty="0">
              <a:latin typeface="Comic Sans MS" pitchFamily="66" charset="0"/>
            </a:endParaRPr>
          </a:p>
        </p:txBody>
      </p:sp>
      <p:sp>
        <p:nvSpPr>
          <p:cNvPr id="99338" name="Rectangle 2"/>
          <p:cNvSpPr>
            <a:spLocks noChangeArrowheads="1"/>
          </p:cNvSpPr>
          <p:nvPr/>
        </p:nvSpPr>
        <p:spPr bwMode="auto">
          <a:xfrm>
            <a:off x="4357688" y="3789660"/>
            <a:ext cx="4500562" cy="14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38138" indent="-338138" algn="l" defTabSz="449263" eaLnBrk="1" hangingPunct="1">
              <a:lnSpc>
                <a:spcPct val="95000"/>
              </a:lnSpc>
              <a:spcBef>
                <a:spcPct val="20000"/>
              </a:spcBef>
              <a:buClr>
                <a:srgbClr val="0066FF"/>
              </a:buClr>
              <a:buSzTx/>
              <a:buFont typeface="Wingdings" pitchFamily="2" charset="2"/>
              <a:buChar char="ü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 b="0" dirty="0">
                <a:solidFill>
                  <a:schemeClr val="tx2"/>
                </a:solidFill>
                <a:latin typeface="Comic Sans MS" pitchFamily="66" charset="0"/>
              </a:rPr>
              <a:t>Duval, M</a:t>
            </a:r>
            <a:r>
              <a:rPr lang="en-GB" sz="2800" b="0" dirty="0" smtClean="0">
                <a:solidFill>
                  <a:schemeClr val="tx2"/>
                </a:solidFill>
                <a:latin typeface="Comic Sans MS" pitchFamily="66" charset="0"/>
              </a:rPr>
              <a:t>.  </a:t>
            </a:r>
            <a:r>
              <a:rPr lang="en-GB" sz="1600" b="0" dirty="0" smtClean="0">
                <a:solidFill>
                  <a:schemeClr val="tx2"/>
                </a:solidFill>
                <a:latin typeface="Comic Sans MS" pitchFamily="66" charset="0"/>
              </a:rPr>
              <a:t>Magnet Design</a:t>
            </a:r>
            <a:endParaRPr lang="en-GB" sz="2800" b="0" dirty="0">
              <a:solidFill>
                <a:schemeClr val="tx2"/>
              </a:solidFill>
              <a:latin typeface="Comic Sans MS" pitchFamily="66" charset="0"/>
            </a:endParaRPr>
          </a:p>
          <a:p>
            <a:pPr marL="338138" indent="-338138" defTabSz="449263">
              <a:lnSpc>
                <a:spcPct val="95000"/>
              </a:lnSpc>
              <a:spcBef>
                <a:spcPct val="20000"/>
              </a:spcBef>
              <a:buClr>
                <a:srgbClr val="0066FF"/>
              </a:buClr>
              <a:buFont typeface="Wingdings" pitchFamily="2" charset="2"/>
              <a:buChar char="ü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 b="0" dirty="0" err="1">
                <a:solidFill>
                  <a:schemeClr val="tx2"/>
                </a:solidFill>
                <a:latin typeface="Comic Sans MS" pitchFamily="66" charset="0"/>
              </a:rPr>
              <a:t>Stodel</a:t>
            </a:r>
            <a:r>
              <a:rPr lang="en-GB" sz="2800" b="0" dirty="0">
                <a:solidFill>
                  <a:schemeClr val="tx2"/>
                </a:solidFill>
                <a:latin typeface="Comic Sans MS" pitchFamily="66" charset="0"/>
              </a:rPr>
              <a:t>,  M.-H</a:t>
            </a:r>
            <a:r>
              <a:rPr lang="en-GB" sz="2800" b="0" dirty="0" smtClean="0">
                <a:solidFill>
                  <a:schemeClr val="tx2"/>
                </a:solidFill>
                <a:latin typeface="Comic Sans MS" pitchFamily="66" charset="0"/>
              </a:rPr>
              <a:t>. </a:t>
            </a:r>
            <a:r>
              <a:rPr lang="en-GB" sz="1600" b="0" dirty="0" smtClean="0">
                <a:solidFill>
                  <a:schemeClr val="tx2"/>
                </a:solidFill>
                <a:latin typeface="Comic Sans MS" pitchFamily="66" charset="0"/>
              </a:rPr>
              <a:t>Magnet Design</a:t>
            </a:r>
          </a:p>
          <a:p>
            <a:pPr marL="338138" indent="-338138" defTabSz="449263">
              <a:lnSpc>
                <a:spcPct val="95000"/>
              </a:lnSpc>
              <a:spcBef>
                <a:spcPct val="20000"/>
              </a:spcBef>
              <a:buClr>
                <a:srgbClr val="0066FF"/>
              </a:buClr>
              <a:buFont typeface="Wingdings" pitchFamily="2" charset="2"/>
              <a:buChar char="ü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 dirty="0" err="1" smtClean="0">
                <a:solidFill>
                  <a:schemeClr val="tx2"/>
                </a:solidFill>
                <a:latin typeface="Comic Sans MS" pitchFamily="66" charset="0"/>
              </a:rPr>
              <a:t>Varenne</a:t>
            </a:r>
            <a:r>
              <a:rPr lang="en-GB" sz="2800" dirty="0" smtClean="0">
                <a:solidFill>
                  <a:schemeClr val="tx2"/>
                </a:solidFill>
                <a:latin typeface="Comic Sans MS" pitchFamily="66" charset="0"/>
              </a:rPr>
              <a:t>, </a:t>
            </a:r>
            <a:r>
              <a:rPr lang="en-GB" sz="1600" dirty="0" smtClean="0">
                <a:solidFill>
                  <a:schemeClr val="tx2"/>
                </a:solidFill>
                <a:latin typeface="Comic Sans MS" pitchFamily="66" charset="0"/>
              </a:rPr>
              <a:t> </a:t>
            </a:r>
            <a:r>
              <a:rPr lang="en-GB" sz="2800" dirty="0" smtClean="0">
                <a:solidFill>
                  <a:schemeClr val="tx2"/>
                </a:solidFill>
                <a:latin typeface="Comic Sans MS" pitchFamily="66" charset="0"/>
              </a:rPr>
              <a:t>F.</a:t>
            </a:r>
            <a:r>
              <a:rPr lang="en-GB" sz="1600" dirty="0" smtClean="0">
                <a:solidFill>
                  <a:schemeClr val="tx2"/>
                </a:solidFill>
                <a:latin typeface="Comic Sans MS" pitchFamily="66" charset="0"/>
              </a:rPr>
              <a:t>   Optic Design</a:t>
            </a:r>
          </a:p>
          <a:p>
            <a:pPr marL="338138" indent="-338138" defTabSz="449263">
              <a:lnSpc>
                <a:spcPct val="95000"/>
              </a:lnSpc>
              <a:spcBef>
                <a:spcPct val="20000"/>
              </a:spcBef>
              <a:buClr>
                <a:srgbClr val="0066FF"/>
              </a:buClr>
              <a:buFont typeface="Wingdings" pitchFamily="2" charset="2"/>
              <a:buChar char="ü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 b="0" dirty="0" err="1" smtClean="0">
                <a:solidFill>
                  <a:schemeClr val="tx2"/>
                </a:solidFill>
                <a:latin typeface="Comic Sans MS" pitchFamily="66" charset="0"/>
              </a:rPr>
              <a:t>Méot</a:t>
            </a:r>
            <a:r>
              <a:rPr lang="en-GB" sz="2800" b="0" dirty="0" smtClean="0">
                <a:solidFill>
                  <a:schemeClr val="tx2"/>
                </a:solidFill>
                <a:latin typeface="Comic Sans MS" pitchFamily="66" charset="0"/>
              </a:rPr>
              <a:t>, F.   </a:t>
            </a:r>
            <a:r>
              <a:rPr lang="en-GB" sz="1600" b="0" dirty="0" smtClean="0">
                <a:solidFill>
                  <a:schemeClr val="tx2"/>
                </a:solidFill>
                <a:latin typeface="Comic Sans MS" pitchFamily="66" charset="0"/>
              </a:rPr>
              <a:t>Optic Design</a:t>
            </a:r>
            <a:r>
              <a:rPr lang="en-GB" sz="2800" b="0" dirty="0" smtClean="0">
                <a:solidFill>
                  <a:schemeClr val="tx2"/>
                </a:solidFill>
                <a:latin typeface="Comic Sans MS" pitchFamily="66" charset="0"/>
              </a:rPr>
              <a:t> </a:t>
            </a:r>
          </a:p>
          <a:p>
            <a:pPr marL="338138" indent="-338138" defTabSz="449263">
              <a:lnSpc>
                <a:spcPct val="95000"/>
              </a:lnSpc>
              <a:spcBef>
                <a:spcPct val="20000"/>
              </a:spcBef>
              <a:buClr>
                <a:srgbClr val="0066FF"/>
              </a:buClr>
              <a:buFont typeface="Wingdings" pitchFamily="2" charset="2"/>
              <a:buChar char="ü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GB" sz="2800" dirty="0" err="1" smtClean="0">
                <a:solidFill>
                  <a:schemeClr val="tx2"/>
                </a:solidFill>
                <a:latin typeface="Comic Sans MS" pitchFamily="66" charset="0"/>
              </a:rPr>
              <a:t>Weick</a:t>
            </a:r>
            <a:r>
              <a:rPr lang="en-GB" sz="2800" dirty="0" smtClean="0">
                <a:solidFill>
                  <a:schemeClr val="tx2"/>
                </a:solidFill>
                <a:latin typeface="Comic Sans MS" pitchFamily="66" charset="0"/>
              </a:rPr>
              <a:t> H.  </a:t>
            </a:r>
            <a:r>
              <a:rPr lang="en-GB" sz="1600" dirty="0" smtClean="0">
                <a:solidFill>
                  <a:schemeClr val="tx2"/>
                </a:solidFill>
                <a:latin typeface="Comic Sans MS" pitchFamily="66" charset="0"/>
              </a:rPr>
              <a:t>Optic Design</a:t>
            </a:r>
          </a:p>
        </p:txBody>
      </p:sp>
      <p:pic>
        <p:nvPicPr>
          <p:cNvPr id="99339" name="Picture 11" descr="logo_GANI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3768515"/>
            <a:ext cx="2700610" cy="596589"/>
          </a:xfrm>
          <a:prstGeom prst="rect">
            <a:avLst/>
          </a:prstGeom>
          <a:noFill/>
        </p:spPr>
      </p:pic>
      <p:pic>
        <p:nvPicPr>
          <p:cNvPr id="10" name="Image 9" descr="bn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3485" y="5033744"/>
            <a:ext cx="1852411" cy="699512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77443" y="5949280"/>
            <a:ext cx="1286445" cy="68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539552" y="3789040"/>
            <a:ext cx="7898060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TopUp"/>
              <a:lightRig rig="threePt" dir="t"/>
            </a:scene3d>
          </a:bodyPr>
          <a:lstStyle/>
          <a:p>
            <a:r>
              <a:rPr lang="fr-FR" sz="4800" dirty="0" err="1" smtClean="0">
                <a:solidFill>
                  <a:schemeClr val="tx2"/>
                </a:solidFill>
              </a:rPr>
              <a:t>Thank</a:t>
            </a:r>
            <a:r>
              <a:rPr lang="fr-FR" sz="4800" dirty="0" smtClean="0">
                <a:solidFill>
                  <a:schemeClr val="tx2"/>
                </a:solidFill>
              </a:rPr>
              <a:t> You for </a:t>
            </a:r>
            <a:r>
              <a:rPr lang="fr-FR" sz="4800" dirty="0" err="1" smtClean="0">
                <a:solidFill>
                  <a:schemeClr val="tx2"/>
                </a:solidFill>
              </a:rPr>
              <a:t>your</a:t>
            </a:r>
            <a:r>
              <a:rPr lang="fr-FR" sz="4800" dirty="0" smtClean="0">
                <a:solidFill>
                  <a:schemeClr val="tx2"/>
                </a:solidFill>
              </a:rPr>
              <a:t> attention</a:t>
            </a:r>
            <a:endParaRPr lang="fr-FR" sz="4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/>
          <p:cNvSpPr txBox="1"/>
          <p:nvPr/>
        </p:nvSpPr>
        <p:spPr>
          <a:xfrm>
            <a:off x="1187624" y="6550223"/>
            <a:ext cx="594265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tx2"/>
                </a:solidFill>
              </a:rPr>
              <a:t>Laurent </a:t>
            </a:r>
            <a:r>
              <a:rPr lang="fr-FR" sz="1400" dirty="0" err="1">
                <a:solidFill>
                  <a:schemeClr val="tx2"/>
                </a:solidFill>
              </a:rPr>
              <a:t>S</a:t>
            </a:r>
            <a:r>
              <a:rPr lang="fr-FR" sz="1400" dirty="0" err="1" smtClean="0">
                <a:solidFill>
                  <a:schemeClr val="tx2"/>
                </a:solidFill>
              </a:rPr>
              <a:t>erani</a:t>
            </a:r>
            <a:r>
              <a:rPr lang="fr-FR" sz="1400" dirty="0" smtClean="0">
                <a:solidFill>
                  <a:schemeClr val="tx2"/>
                </a:solidFill>
              </a:rPr>
              <a:t>                               Brookhaven National </a:t>
            </a:r>
            <a:r>
              <a:rPr lang="fr-FR" sz="1400" dirty="0" err="1" smtClean="0">
                <a:solidFill>
                  <a:schemeClr val="tx2"/>
                </a:solidFill>
              </a:rPr>
              <a:t>Lab</a:t>
            </a:r>
            <a:r>
              <a:rPr lang="fr-FR" sz="1400" dirty="0" smtClean="0">
                <a:solidFill>
                  <a:schemeClr val="tx2"/>
                </a:solidFill>
              </a:rPr>
              <a:t> </a:t>
            </a:r>
            <a:r>
              <a:rPr lang="fr-FR" sz="1400" dirty="0" err="1" smtClean="0">
                <a:solidFill>
                  <a:schemeClr val="tx2"/>
                </a:solidFill>
              </a:rPr>
              <a:t>June</a:t>
            </a:r>
            <a:r>
              <a:rPr lang="fr-FR" sz="1400" dirty="0" smtClean="0">
                <a:solidFill>
                  <a:schemeClr val="tx2"/>
                </a:solidFill>
              </a:rPr>
              <a:t> 5 2012</a:t>
            </a:r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25" name="Sous-titre 1"/>
          <p:cNvSpPr txBox="1">
            <a:spLocks/>
          </p:cNvSpPr>
          <p:nvPr/>
        </p:nvSpPr>
        <p:spPr bwMode="auto">
          <a:xfrm>
            <a:off x="1043608" y="2060848"/>
            <a:ext cx="734377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fr-FR" dirty="0" smtClean="0"/>
              <a:t>Données entrées</a:t>
            </a:r>
          </a:p>
          <a:p>
            <a:r>
              <a:rPr lang="fr-FR" dirty="0" smtClean="0"/>
              <a:t>Pourquoi ce </a:t>
            </a:r>
            <a:r>
              <a:rPr lang="fr-FR" dirty="0" err="1" smtClean="0"/>
              <a:t>spectro</a:t>
            </a:r>
            <a:endParaRPr lang="fr-FR" dirty="0" smtClean="0"/>
          </a:p>
          <a:p>
            <a:r>
              <a:rPr lang="fr-FR" dirty="0" smtClean="0"/>
              <a:t>Transmission total, online faisceau ISOL basse énergie</a:t>
            </a:r>
          </a:p>
          <a:p>
            <a:r>
              <a:rPr lang="fr-FR" dirty="0" smtClean="0"/>
              <a:t>Système dispersif/remplissage dipôles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267744" y="332656"/>
            <a:ext cx="3888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chemeClr val="tx2"/>
                </a:solidFill>
              </a:rPr>
              <a:t>Contexte</a:t>
            </a:r>
            <a:endParaRPr lang="fr-FR" sz="4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Contexte</a:t>
            </a:r>
            <a:endParaRPr lang="fr-F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2636912"/>
            <a:ext cx="6838999" cy="410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Connecteur droit avec flèche 7"/>
          <p:cNvCxnSpPr/>
          <p:nvPr/>
        </p:nvCxnSpPr>
        <p:spPr bwMode="auto">
          <a:xfrm flipH="1">
            <a:off x="4427984" y="2204864"/>
            <a:ext cx="1008112" cy="720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ZoneTexte 8"/>
          <p:cNvSpPr txBox="1"/>
          <p:nvPr/>
        </p:nvSpPr>
        <p:spPr>
          <a:xfrm>
            <a:off x="1910391" y="1556792"/>
            <a:ext cx="6540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DESIR PROJECT</a:t>
            </a:r>
          </a:p>
          <a:p>
            <a:r>
              <a:rPr lang="fr-FR" dirty="0">
                <a:solidFill>
                  <a:srgbClr val="000000"/>
                </a:solidFill>
              </a:rPr>
              <a:t>	</a:t>
            </a:r>
            <a:r>
              <a:rPr lang="fr-FR" dirty="0" err="1" smtClean="0">
                <a:solidFill>
                  <a:srgbClr val="000000"/>
                </a:solidFill>
              </a:rPr>
              <a:t>Desintegration</a:t>
            </a:r>
            <a:r>
              <a:rPr lang="fr-FR" dirty="0" smtClean="0">
                <a:solidFill>
                  <a:srgbClr val="000000"/>
                </a:solidFill>
              </a:rPr>
              <a:t> Excitation and Storage of Radioactive Ions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0" name="Ellipse 9"/>
          <p:cNvSpPr/>
          <p:nvPr/>
        </p:nvSpPr>
        <p:spPr bwMode="auto">
          <a:xfrm rot="1404880">
            <a:off x="3258111" y="2816122"/>
            <a:ext cx="1466708" cy="18002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451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7664" y="12654"/>
            <a:ext cx="7010400" cy="951111"/>
          </a:xfrm>
        </p:spPr>
        <p:txBody>
          <a:bodyPr/>
          <a:lstStyle/>
          <a:p>
            <a:r>
              <a:rPr lang="fr-FR" dirty="0" smtClean="0"/>
              <a:t>Contexte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123728" y="692696"/>
            <a:ext cx="6676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000000"/>
                </a:solidFill>
              </a:rPr>
              <a:t>Two</a:t>
            </a:r>
            <a:r>
              <a:rPr lang="fr-FR" dirty="0" smtClean="0">
                <a:solidFill>
                  <a:srgbClr val="000000"/>
                </a:solidFill>
              </a:rPr>
              <a:t> sites of Production </a:t>
            </a:r>
            <a:r>
              <a:rPr lang="fr-FR" dirty="0" err="1" smtClean="0">
                <a:solidFill>
                  <a:srgbClr val="000000"/>
                </a:solidFill>
              </a:rPr>
              <a:t>with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fento</a:t>
            </a:r>
            <a:r>
              <a:rPr lang="fr-FR" dirty="0" smtClean="0">
                <a:solidFill>
                  <a:srgbClr val="000000"/>
                </a:solidFill>
              </a:rPr>
              <a:t> to pico </a:t>
            </a:r>
            <a:r>
              <a:rPr lang="fr-FR" dirty="0" err="1" smtClean="0">
                <a:solidFill>
                  <a:srgbClr val="000000"/>
                </a:solidFill>
              </a:rPr>
              <a:t>Amps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beams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intensity</a:t>
            </a:r>
            <a:endParaRPr lang="fr-FR" dirty="0" smtClean="0">
              <a:solidFill>
                <a:srgbClr val="000000"/>
              </a:solidFill>
            </a:endParaRPr>
          </a:p>
          <a:p>
            <a:r>
              <a:rPr lang="fr-FR" dirty="0" smtClean="0">
                <a:solidFill>
                  <a:srgbClr val="000000"/>
                </a:solidFill>
              </a:rPr>
              <a:t>Broad </a:t>
            </a:r>
            <a:r>
              <a:rPr lang="fr-FR" dirty="0" err="1" smtClean="0">
                <a:solidFill>
                  <a:srgbClr val="000000"/>
                </a:solidFill>
              </a:rPr>
              <a:t>Species</a:t>
            </a:r>
            <a:endParaRPr lang="fr-FR" dirty="0" smtClean="0">
              <a:solidFill>
                <a:srgbClr val="000000"/>
              </a:solidFill>
            </a:endParaRPr>
          </a:p>
          <a:p>
            <a:r>
              <a:rPr lang="fr-FR" dirty="0" smtClean="0">
                <a:solidFill>
                  <a:srgbClr val="000000"/>
                </a:solidFill>
              </a:rPr>
              <a:t>Transportation </a:t>
            </a:r>
            <a:r>
              <a:rPr lang="fr-FR" dirty="0" err="1" smtClean="0">
                <a:solidFill>
                  <a:srgbClr val="000000"/>
                </a:solidFill>
              </a:rPr>
              <a:t>energy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at</a:t>
            </a:r>
            <a:r>
              <a:rPr lang="fr-FR" dirty="0" smtClean="0">
                <a:solidFill>
                  <a:srgbClr val="000000"/>
                </a:solidFill>
              </a:rPr>
              <a:t> 60keV</a:t>
            </a:r>
          </a:p>
          <a:p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3" name="Grouper 2"/>
          <p:cNvGrpSpPr/>
          <p:nvPr/>
        </p:nvGrpSpPr>
        <p:grpSpPr>
          <a:xfrm>
            <a:off x="204475" y="1772816"/>
            <a:ext cx="8928992" cy="4968552"/>
            <a:chOff x="179512" y="1628800"/>
            <a:chExt cx="8928992" cy="4968552"/>
          </a:xfrm>
        </p:grpSpPr>
        <p:grpSp>
          <p:nvGrpSpPr>
            <p:cNvPr id="7" name="Grouper 6"/>
            <p:cNvGrpSpPr/>
            <p:nvPr/>
          </p:nvGrpSpPr>
          <p:grpSpPr>
            <a:xfrm>
              <a:off x="179512" y="1700808"/>
              <a:ext cx="8928992" cy="4896544"/>
              <a:chOff x="179512" y="1700808"/>
              <a:chExt cx="8928992" cy="4896544"/>
            </a:xfrm>
          </p:grpSpPr>
          <p:pic>
            <p:nvPicPr>
              <p:cNvPr id="11" name="Picture 3" descr="C:\Users\varenne\Desktop\01.jpg"/>
              <p:cNvPicPr>
                <a:picLocks noChangeAspect="1" noChangeArrowheads="1"/>
              </p:cNvPicPr>
              <p:nvPr/>
            </p:nvPicPr>
            <p:blipFill rotWithShape="1">
              <a:blip r:embed="rId2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38909" y="1700808"/>
                <a:ext cx="8581563" cy="4848412"/>
              </a:xfrm>
              <a:prstGeom prst="rect">
                <a:avLst/>
              </a:prstGeom>
              <a:noFill/>
              <a:ln>
                <a:solidFill>
                  <a:srgbClr val="99CCCC"/>
                </a:solidFill>
              </a:ln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59089" y="2492896"/>
                <a:ext cx="2268887" cy="1440160"/>
              </a:xfrm>
              <a:prstGeom prst="rect">
                <a:avLst/>
              </a:prstGeom>
              <a:ln>
                <a:solidFill>
                  <a:srgbClr val="99CCCC"/>
                </a:solidFill>
              </a:ln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9512" y="3140968"/>
                <a:ext cx="1570637" cy="648072"/>
              </a:xfrm>
              <a:prstGeom prst="rect">
                <a:avLst/>
              </a:prstGeom>
              <a:ln>
                <a:solidFill>
                  <a:srgbClr val="99CCCC"/>
                </a:solidFill>
              </a:ln>
            </p:spPr>
          </p:pic>
          <p:pic>
            <p:nvPicPr>
              <p:cNvPr id="14" name="Picture 2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20" y="4539156"/>
                <a:ext cx="2448759" cy="1938056"/>
              </a:xfrm>
              <a:prstGeom prst="rect">
                <a:avLst/>
              </a:prstGeom>
              <a:noFill/>
              <a:ln w="9525">
                <a:solidFill>
                  <a:srgbClr val="99CCCC"/>
                </a:solidFill>
                <a:miter lim="800000"/>
                <a:headEnd/>
                <a:tailEnd/>
              </a:ln>
            </p:spPr>
          </p:pic>
          <p:pic>
            <p:nvPicPr>
              <p:cNvPr id="15" name="Image 14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95936" y="3717032"/>
                <a:ext cx="2239347" cy="1656184"/>
              </a:xfrm>
              <a:prstGeom prst="rect">
                <a:avLst/>
              </a:prstGeom>
              <a:ln>
                <a:solidFill>
                  <a:srgbClr val="99CCCC"/>
                </a:solidFill>
              </a:ln>
            </p:spPr>
          </p:pic>
          <p:sp>
            <p:nvSpPr>
              <p:cNvPr id="16" name="ZoneTexte 15"/>
              <p:cNvSpPr txBox="1"/>
              <p:nvPr/>
            </p:nvSpPr>
            <p:spPr>
              <a:xfrm>
                <a:off x="179512" y="2924944"/>
                <a:ext cx="1539204" cy="24622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99CCCC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>
                    <a:solidFill>
                      <a:schemeClr val="bg1"/>
                    </a:solidFill>
                  </a:rPr>
                  <a:t>SHIRAC2 au LPC Caen</a:t>
                </a:r>
                <a:endParaRPr lang="fr-FR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ZoneTexte 16"/>
              <p:cNvSpPr txBox="1"/>
              <p:nvPr/>
            </p:nvSpPr>
            <p:spPr>
              <a:xfrm>
                <a:off x="6675302" y="2496596"/>
                <a:ext cx="1497098" cy="24622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99CCC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 smtClean="0">
                    <a:solidFill>
                      <a:schemeClr val="bg1"/>
                    </a:solidFill>
                  </a:rPr>
                  <a:t>PIPERADE au CENBG</a:t>
                </a:r>
                <a:endParaRPr lang="fr-FR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>
                <a:off x="4001342" y="3717032"/>
                <a:ext cx="1290738" cy="24622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99CCCC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err="1" smtClean="0">
                    <a:solidFill>
                      <a:schemeClr val="bg1"/>
                    </a:solidFill>
                  </a:rPr>
                  <a:t>LPCTrap</a:t>
                </a:r>
                <a:r>
                  <a:rPr lang="fr-FR" sz="1000" dirty="0" smtClean="0">
                    <a:solidFill>
                      <a:schemeClr val="bg1"/>
                    </a:solidFill>
                  </a:rPr>
                  <a:t> au GANIL</a:t>
                </a:r>
                <a:endParaRPr lang="fr-FR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ZoneTexte 18"/>
              <p:cNvSpPr txBox="1"/>
              <p:nvPr/>
            </p:nvSpPr>
            <p:spPr>
              <a:xfrm>
                <a:off x="270170" y="6230991"/>
                <a:ext cx="1572866" cy="24622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99CCCC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fr-FR" sz="1000" dirty="0" smtClean="0">
                    <a:solidFill>
                      <a:schemeClr val="bg1"/>
                    </a:solidFill>
                  </a:rPr>
                  <a:t>Section optique à l’IPNO</a:t>
                </a:r>
                <a:endParaRPr lang="fr-FR" sz="1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1" name="Picture 3" descr="D:\Mes Documents Locaux\Projet SPIRAL2\Phase 1+\Process\HRS\Photo_HRS\IMG_0269.JPG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2415" y="4374471"/>
                <a:ext cx="2976089" cy="2222881"/>
              </a:xfrm>
              <a:prstGeom prst="rect">
                <a:avLst/>
              </a:prstGeom>
              <a:noFill/>
              <a:ln w="28575">
                <a:solidFill>
                  <a:srgbClr val="99CCCC"/>
                </a:solidFill>
              </a:ln>
            </p:spPr>
          </p:pic>
          <p:sp>
            <p:nvSpPr>
              <p:cNvPr id="22" name="ZoneTexte 21"/>
              <p:cNvSpPr txBox="1"/>
              <p:nvPr/>
            </p:nvSpPr>
            <p:spPr>
              <a:xfrm>
                <a:off x="7266229" y="4365104"/>
                <a:ext cx="1842275" cy="24622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99CCC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 smtClean="0">
                    <a:solidFill>
                      <a:schemeClr val="bg1"/>
                    </a:solidFill>
                  </a:rPr>
                  <a:t>HRS1P et GPIB au CENBG</a:t>
                </a:r>
                <a:endParaRPr lang="fr-FR" sz="1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628800"/>
              <a:ext cx="1744640" cy="1276216"/>
            </a:xfrm>
            <a:prstGeom prst="rect">
              <a:avLst/>
            </a:prstGeom>
            <a:noFill/>
            <a:ln w="9525">
              <a:solidFill>
                <a:srgbClr val="99CCCC"/>
              </a:solidFill>
              <a:miter lim="800000"/>
              <a:headEnd/>
              <a:tailEnd/>
            </a:ln>
          </p:spPr>
        </p:pic>
      </p:grpSp>
      <p:cxnSp>
        <p:nvCxnSpPr>
          <p:cNvPr id="6" name="Connecteur droit avec flèche 5"/>
          <p:cNvCxnSpPr/>
          <p:nvPr/>
        </p:nvCxnSpPr>
        <p:spPr bwMode="auto">
          <a:xfrm flipH="1">
            <a:off x="2555776" y="2708920"/>
            <a:ext cx="144016" cy="720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ZoneTexte 23"/>
          <p:cNvSpPr txBox="1"/>
          <p:nvPr/>
        </p:nvSpPr>
        <p:spPr>
          <a:xfrm>
            <a:off x="1979712" y="2204864"/>
            <a:ext cx="653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000000"/>
                </a:solidFill>
              </a:rPr>
              <a:t>Need</a:t>
            </a:r>
            <a:r>
              <a:rPr lang="fr-FR" dirty="0" smtClean="0">
                <a:solidFill>
                  <a:srgbClr val="000000"/>
                </a:solidFill>
              </a:rPr>
              <a:t> to have a setup </a:t>
            </a:r>
            <a:r>
              <a:rPr lang="fr-FR" dirty="0" err="1" smtClean="0">
                <a:solidFill>
                  <a:srgbClr val="000000"/>
                </a:solidFill>
              </a:rPr>
              <a:t>with</a:t>
            </a:r>
            <a:r>
              <a:rPr lang="fr-FR" dirty="0" smtClean="0">
                <a:solidFill>
                  <a:srgbClr val="000000"/>
                </a:solidFill>
              </a:rPr>
              <a:t> good </a:t>
            </a:r>
            <a:r>
              <a:rPr lang="fr-FR" dirty="0" err="1" smtClean="0">
                <a:solidFill>
                  <a:srgbClr val="000000"/>
                </a:solidFill>
              </a:rPr>
              <a:t>resolution</a:t>
            </a:r>
            <a:r>
              <a:rPr lang="fr-FR" dirty="0" smtClean="0">
                <a:solidFill>
                  <a:srgbClr val="000000"/>
                </a:solidFill>
              </a:rPr>
              <a:t> and </a:t>
            </a:r>
            <a:r>
              <a:rPr lang="fr-FR" dirty="0" err="1" smtClean="0">
                <a:solidFill>
                  <a:srgbClr val="000000"/>
                </a:solidFill>
              </a:rPr>
              <a:t>hight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 err="1" smtClean="0">
                <a:solidFill>
                  <a:srgbClr val="000000"/>
                </a:solidFill>
              </a:rPr>
              <a:t>efficiency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75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1"/>
          <p:cNvSpPr>
            <a:spLocks noChangeArrowheads="1"/>
          </p:cNvSpPr>
          <p:nvPr/>
        </p:nvSpPr>
        <p:spPr bwMode="auto">
          <a:xfrm>
            <a:off x="0" y="0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762000"/>
            <a:r>
              <a:rPr lang="en-US" sz="3200" dirty="0">
                <a:solidFill>
                  <a:schemeClr val="tx2"/>
                </a:solidFill>
                <a:latin typeface="Calibri" pitchFamily="34" charset="0"/>
              </a:rPr>
              <a:t>DESIR-HRS @SPIRAL2</a:t>
            </a:r>
          </a:p>
        </p:txBody>
      </p:sp>
      <p:sp>
        <p:nvSpPr>
          <p:cNvPr id="38" name="Rectangle 1"/>
          <p:cNvSpPr>
            <a:spLocks noChangeArrowheads="1"/>
          </p:cNvSpPr>
          <p:nvPr/>
        </p:nvSpPr>
        <p:spPr bwMode="auto">
          <a:xfrm>
            <a:off x="1403648" y="476672"/>
            <a:ext cx="7344816" cy="671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defTabSz="449263" eaLnBrk="1" hangingPunct="1"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 dirty="0">
                <a:solidFill>
                  <a:schemeClr val="tx2"/>
                </a:solidFill>
                <a:latin typeface="Comic Sans MS" pitchFamily="66" charset="0"/>
              </a:rPr>
              <a:t>HRS: </a:t>
            </a:r>
            <a:r>
              <a:rPr lang="en-GB" sz="2400" dirty="0" smtClean="0">
                <a:solidFill>
                  <a:schemeClr val="tx2"/>
                </a:solidFill>
                <a:latin typeface="Comic Sans MS" pitchFamily="66" charset="0"/>
              </a:rPr>
              <a:t>a U180</a:t>
            </a:r>
            <a:r>
              <a:rPr lang="en-GB" sz="2400" dirty="0">
                <a:solidFill>
                  <a:schemeClr val="tx2"/>
                </a:solidFill>
                <a:latin typeface="Comic Sans MS" pitchFamily="66" charset="0"/>
              </a:rPr>
              <a:t> </a:t>
            </a:r>
            <a:r>
              <a:rPr lang="en-GB" sz="2400" dirty="0" smtClean="0">
                <a:solidFill>
                  <a:schemeClr val="tx2"/>
                </a:solidFill>
                <a:latin typeface="Comic Sans MS" pitchFamily="66" charset="0"/>
              </a:rPr>
              <a:t>Mass Spectrometer</a:t>
            </a:r>
            <a:endParaRPr lang="en-GB" sz="24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427984" y="1268760"/>
            <a:ext cx="60226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DESIGN:</a:t>
            </a:r>
          </a:p>
          <a:p>
            <a:r>
              <a:rPr lang="fr-FR" dirty="0" smtClean="0">
                <a:solidFill>
                  <a:srgbClr val="000000"/>
                </a:solidFill>
              </a:rPr>
              <a:t>U design: to </a:t>
            </a:r>
            <a:r>
              <a:rPr lang="fr-FR" dirty="0" err="1" smtClean="0">
                <a:solidFill>
                  <a:srgbClr val="000000"/>
                </a:solidFill>
              </a:rPr>
              <a:t>be</a:t>
            </a:r>
            <a:r>
              <a:rPr lang="fr-FR" dirty="0" smtClean="0">
                <a:solidFill>
                  <a:srgbClr val="000000"/>
                </a:solidFill>
              </a:rPr>
              <a:t> compact </a:t>
            </a:r>
          </a:p>
          <a:p>
            <a:r>
              <a:rPr lang="fr-FR" dirty="0" smtClean="0">
                <a:solidFill>
                  <a:srgbClr val="000000"/>
                </a:solidFill>
              </a:rPr>
              <a:t>Mirror </a:t>
            </a:r>
            <a:r>
              <a:rPr lang="fr-FR" dirty="0" err="1" smtClean="0">
                <a:solidFill>
                  <a:srgbClr val="000000"/>
                </a:solidFill>
              </a:rPr>
              <a:t>Symmetry</a:t>
            </a:r>
            <a:r>
              <a:rPr lang="fr-FR" dirty="0" smtClean="0">
                <a:solidFill>
                  <a:srgbClr val="000000"/>
                </a:solidFill>
              </a:rPr>
              <a:t> : </a:t>
            </a:r>
            <a:r>
              <a:rPr lang="fr-FR" dirty="0" err="1" smtClean="0">
                <a:solidFill>
                  <a:srgbClr val="000000"/>
                </a:solidFill>
              </a:rPr>
              <a:t>eliminer</a:t>
            </a:r>
            <a:r>
              <a:rPr lang="fr-FR" dirty="0" smtClean="0">
                <a:solidFill>
                  <a:srgbClr val="000000"/>
                </a:solidFill>
              </a:rPr>
              <a:t> les </a:t>
            </a:r>
            <a:r>
              <a:rPr lang="fr-FR" dirty="0" err="1" smtClean="0">
                <a:solidFill>
                  <a:srgbClr val="000000"/>
                </a:solidFill>
              </a:rPr>
              <a:t>abération</a:t>
            </a:r>
            <a:r>
              <a:rPr lang="fr-FR" dirty="0" smtClean="0">
                <a:solidFill>
                  <a:srgbClr val="000000"/>
                </a:solidFill>
              </a:rPr>
              <a:t> d’ordre paire</a:t>
            </a:r>
          </a:p>
          <a:p>
            <a:r>
              <a:rPr lang="fr-FR" dirty="0" smtClean="0">
                <a:solidFill>
                  <a:srgbClr val="000000"/>
                </a:solidFill>
              </a:rPr>
              <a:t>1 to 1 transportation: </a:t>
            </a:r>
            <a:r>
              <a:rPr lang="fr-FR" dirty="0" err="1" smtClean="0">
                <a:solidFill>
                  <a:srgbClr val="000000"/>
                </a:solidFill>
              </a:rPr>
              <a:t>try</a:t>
            </a:r>
            <a:r>
              <a:rPr lang="fr-FR" dirty="0" smtClean="0">
                <a:solidFill>
                  <a:srgbClr val="000000"/>
                </a:solidFill>
              </a:rPr>
              <a:t> to </a:t>
            </a:r>
          </a:p>
          <a:p>
            <a:r>
              <a:rPr lang="fr-FR" dirty="0" smtClean="0">
                <a:solidFill>
                  <a:srgbClr val="000000"/>
                </a:solidFill>
              </a:rPr>
              <a:t> Large Dipôle: to </a:t>
            </a:r>
            <a:r>
              <a:rPr lang="fr-FR" dirty="0" err="1" smtClean="0">
                <a:solidFill>
                  <a:srgbClr val="000000"/>
                </a:solidFill>
              </a:rPr>
              <a:t>increase</a:t>
            </a:r>
            <a:r>
              <a:rPr lang="fr-FR" dirty="0" smtClean="0">
                <a:solidFill>
                  <a:srgbClr val="000000"/>
                </a:solidFill>
              </a:rPr>
              <a:t> the mass dispersion </a:t>
            </a:r>
            <a:r>
              <a:rPr lang="fr-FR" dirty="0" err="1" smtClean="0">
                <a:solidFill>
                  <a:srgbClr val="000000"/>
                </a:solidFill>
              </a:rPr>
              <a:t>capacities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2" name="Image 1" descr="transverse-Y-H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933056"/>
            <a:ext cx="3813635" cy="2232248"/>
          </a:xfrm>
          <a:prstGeom prst="rect">
            <a:avLst/>
          </a:prstGeom>
        </p:spPr>
      </p:pic>
      <p:pic>
        <p:nvPicPr>
          <p:cNvPr id="3" name="Image 2" descr="Tranverse X-H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84784"/>
            <a:ext cx="3850479" cy="2253814"/>
          </a:xfrm>
          <a:prstGeom prst="rect">
            <a:avLst/>
          </a:prstGeom>
        </p:spPr>
      </p:pic>
      <p:pic>
        <p:nvPicPr>
          <p:cNvPr id="27" name="Image 26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4452" y="3140968"/>
            <a:ext cx="4538980" cy="3510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6873">
            <a:off x="967475" y="979308"/>
            <a:ext cx="3114969" cy="4323317"/>
          </a:xfrm>
          <a:prstGeom prst="rect">
            <a:avLst/>
          </a:prstGeom>
          <a:noFill/>
          <a:ln>
            <a:noFill/>
          </a:ln>
        </p:spPr>
      </p:pic>
      <p:sp>
        <p:nvSpPr>
          <p:cNvPr id="97282" name="Rectangle 1"/>
          <p:cNvSpPr>
            <a:spLocks noChangeArrowheads="1"/>
          </p:cNvSpPr>
          <p:nvPr/>
        </p:nvSpPr>
        <p:spPr bwMode="auto">
          <a:xfrm>
            <a:off x="1619673" y="525239"/>
            <a:ext cx="7344816" cy="671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defTabSz="449263" eaLnBrk="1" hangingPunct="1">
              <a:buClrTx/>
              <a:buSz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600" dirty="0">
                <a:solidFill>
                  <a:schemeClr val="tx2"/>
                </a:solidFill>
                <a:latin typeface="Comic Sans MS" pitchFamily="66" charset="0"/>
              </a:rPr>
              <a:t>HRS: </a:t>
            </a:r>
            <a:r>
              <a:rPr lang="en-GB" sz="3600" dirty="0" smtClean="0">
                <a:solidFill>
                  <a:schemeClr val="tx2"/>
                </a:solidFill>
                <a:latin typeface="Comic Sans MS" pitchFamily="66" charset="0"/>
              </a:rPr>
              <a:t>a U180</a:t>
            </a:r>
            <a:r>
              <a:rPr lang="en-GB" sz="3600" dirty="0">
                <a:solidFill>
                  <a:schemeClr val="tx2"/>
                </a:solidFill>
                <a:latin typeface="Comic Sans MS" pitchFamily="66" charset="0"/>
              </a:rPr>
              <a:t> </a:t>
            </a:r>
            <a:r>
              <a:rPr lang="en-GB" sz="3600" dirty="0" smtClean="0">
                <a:solidFill>
                  <a:schemeClr val="tx2"/>
                </a:solidFill>
                <a:latin typeface="Comic Sans MS" pitchFamily="66" charset="0"/>
              </a:rPr>
              <a:t>Mass Spectrometer</a:t>
            </a:r>
            <a:endParaRPr lang="en-GB" sz="36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211638" y="1196752"/>
            <a:ext cx="4932362" cy="5256584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GB" sz="1500" b="1" dirty="0" smtClean="0">
                <a:latin typeface="Comic Sans MS" pitchFamily="66" charset="0"/>
              </a:rPr>
              <a:t>The </a:t>
            </a:r>
            <a:r>
              <a:rPr lang="en-GB" sz="1500" b="1" dirty="0" err="1" smtClean="0">
                <a:latin typeface="Comic Sans MS" pitchFamily="66" charset="0"/>
              </a:rPr>
              <a:t>quadrupole</a:t>
            </a:r>
            <a:r>
              <a:rPr lang="en-GB" sz="1500" b="1" dirty="0" smtClean="0">
                <a:latin typeface="Comic Sans MS" pitchFamily="66" charset="0"/>
              </a:rPr>
              <a:t> doublet matching section produces a ribbon-shaped beam, so y-angles are small, minimizing </a:t>
            </a:r>
            <a:r>
              <a:rPr lang="en-GB" sz="1500" b="1" i="1" dirty="0" smtClean="0">
                <a:latin typeface="Comic Sans MS" pitchFamily="66" charset="0"/>
              </a:rPr>
              <a:t>b</a:t>
            </a:r>
            <a:r>
              <a:rPr lang="en-GB" sz="1500" b="1" dirty="0" smtClean="0">
                <a:latin typeface="Comic Sans MS" pitchFamily="66" charset="0"/>
              </a:rPr>
              <a:t> aberrations</a:t>
            </a:r>
          </a:p>
          <a:p>
            <a:pPr>
              <a:lnSpc>
                <a:spcPct val="80000"/>
              </a:lnSpc>
            </a:pPr>
            <a:endParaRPr lang="en-GB" sz="1500" b="1" dirty="0" smtClean="0">
              <a:latin typeface="Comic Sans MS" pitchFamily="66" charset="0"/>
            </a:endParaRPr>
          </a:p>
          <a:p>
            <a:pPr>
              <a:lnSpc>
                <a:spcPct val="80000"/>
              </a:lnSpc>
            </a:pPr>
            <a:r>
              <a:rPr lang="en-GB" sz="1500" b="1" dirty="0" smtClean="0">
                <a:latin typeface="Comic Sans MS" pitchFamily="66" charset="0"/>
              </a:rPr>
              <a:t>The first </a:t>
            </a:r>
            <a:r>
              <a:rPr lang="en-GB" sz="1500" b="1" dirty="0" err="1" smtClean="0">
                <a:latin typeface="Comic Sans MS" pitchFamily="66" charset="0"/>
              </a:rPr>
              <a:t>quadrupole</a:t>
            </a:r>
            <a:r>
              <a:rPr lang="en-GB" sz="1500" b="1" dirty="0" smtClean="0">
                <a:latin typeface="Comic Sans MS" pitchFamily="66" charset="0"/>
              </a:rPr>
              <a:t> diverges in </a:t>
            </a:r>
            <a:r>
              <a:rPr lang="en-GB" sz="1500" b="1" i="1" dirty="0" smtClean="0">
                <a:latin typeface="Comic Sans MS" pitchFamily="66" charset="0"/>
              </a:rPr>
              <a:t>x</a:t>
            </a:r>
            <a:r>
              <a:rPr lang="en-GB" sz="1500" b="1" dirty="0" smtClean="0">
                <a:latin typeface="Comic Sans MS" pitchFamily="66" charset="0"/>
              </a:rPr>
              <a:t> and converges in </a:t>
            </a:r>
            <a:r>
              <a:rPr lang="en-GB" sz="1500" b="1" i="1" dirty="0" smtClean="0">
                <a:latin typeface="Comic Sans MS" pitchFamily="66" charset="0"/>
              </a:rPr>
              <a:t>y</a:t>
            </a:r>
            <a:r>
              <a:rPr lang="en-GB" sz="1500" b="1" dirty="0" smtClean="0">
                <a:latin typeface="Comic Sans MS" pitchFamily="66" charset="0"/>
              </a:rPr>
              <a:t>, giving a small y size which minimizes coupling aberrations</a:t>
            </a:r>
          </a:p>
          <a:p>
            <a:pPr>
              <a:lnSpc>
                <a:spcPct val="80000"/>
              </a:lnSpc>
            </a:pPr>
            <a:endParaRPr lang="en-GB" sz="1500" b="1" dirty="0" smtClean="0">
              <a:latin typeface="Comic Sans MS" pitchFamily="66" charset="0"/>
            </a:endParaRPr>
          </a:p>
          <a:p>
            <a:pPr>
              <a:lnSpc>
                <a:spcPct val="80000"/>
              </a:lnSpc>
            </a:pPr>
            <a:r>
              <a:rPr lang="en-GB" sz="1500" b="1" dirty="0" smtClean="0">
                <a:latin typeface="Comic Sans MS" pitchFamily="66" charset="0"/>
              </a:rPr>
              <a:t>The large x area in the magnets gives mass dispersion</a:t>
            </a:r>
          </a:p>
          <a:p>
            <a:pPr>
              <a:lnSpc>
                <a:spcPct val="80000"/>
              </a:lnSpc>
            </a:pPr>
            <a:endParaRPr lang="en-GB" sz="1500" b="1" dirty="0" smtClean="0">
              <a:latin typeface="Comic Sans MS" pitchFamily="66" charset="0"/>
            </a:endParaRPr>
          </a:p>
          <a:p>
            <a:pPr>
              <a:lnSpc>
                <a:spcPct val="80000"/>
              </a:lnSpc>
            </a:pPr>
            <a:r>
              <a:rPr lang="en-GB" sz="1500" b="1" dirty="0" err="1" smtClean="0">
                <a:latin typeface="Comic Sans MS" pitchFamily="66" charset="0"/>
              </a:rPr>
              <a:t>Traznsportation</a:t>
            </a:r>
            <a:r>
              <a:rPr lang="en-GB" sz="1500" b="1" dirty="0" smtClean="0">
                <a:latin typeface="Comic Sans MS" pitchFamily="66" charset="0"/>
              </a:rPr>
              <a:t> conditions in centre: </a:t>
            </a:r>
            <a:r>
              <a:rPr lang="en-GB" sz="1500" b="1" i="1" dirty="0" smtClean="0">
                <a:latin typeface="Comic Sans MS" pitchFamily="66" charset="0"/>
              </a:rPr>
              <a:t>(</a:t>
            </a:r>
            <a:r>
              <a:rPr lang="en-GB" sz="1500" b="1" i="1" dirty="0" err="1" smtClean="0">
                <a:latin typeface="Comic Sans MS" pitchFamily="66" charset="0"/>
              </a:rPr>
              <a:t>a|a</a:t>
            </a:r>
            <a:r>
              <a:rPr lang="en-GB" sz="1500" b="1" i="1" dirty="0" smtClean="0">
                <a:latin typeface="Comic Sans MS" pitchFamily="66" charset="0"/>
              </a:rPr>
              <a:t>)=(</a:t>
            </a:r>
            <a:r>
              <a:rPr lang="en-GB" sz="1500" b="1" i="1" dirty="0" err="1" smtClean="0">
                <a:latin typeface="Comic Sans MS" pitchFamily="66" charset="0"/>
              </a:rPr>
              <a:t>y|b</a:t>
            </a:r>
            <a:r>
              <a:rPr lang="en-GB" sz="1500" b="1" i="1" dirty="0" smtClean="0">
                <a:latin typeface="Comic Sans MS" pitchFamily="66" charset="0"/>
              </a:rPr>
              <a:t>)=(</a:t>
            </a:r>
            <a:r>
              <a:rPr lang="en-GB" sz="1500" b="1" i="1" dirty="0" err="1" smtClean="0">
                <a:latin typeface="Comic Sans MS" pitchFamily="66" charset="0"/>
              </a:rPr>
              <a:t>b|y</a:t>
            </a:r>
            <a:r>
              <a:rPr lang="en-GB" sz="1500" b="1" i="1" dirty="0" smtClean="0">
                <a:latin typeface="Comic Sans MS" pitchFamily="66" charset="0"/>
              </a:rPr>
              <a:t>)=0</a:t>
            </a:r>
          </a:p>
          <a:p>
            <a:pPr>
              <a:lnSpc>
                <a:spcPct val="80000"/>
              </a:lnSpc>
            </a:pPr>
            <a:endParaRPr lang="en-GB" sz="1500" b="1" dirty="0" smtClean="0">
              <a:latin typeface="Comic Sans MS" pitchFamily="66" charset="0"/>
            </a:endParaRPr>
          </a:p>
          <a:p>
            <a:pPr>
              <a:lnSpc>
                <a:spcPct val="80000"/>
              </a:lnSpc>
            </a:pPr>
            <a:r>
              <a:rPr lang="en-GB" sz="1500" b="1" dirty="0" smtClean="0">
                <a:latin typeface="Comic Sans MS" pitchFamily="66" charset="0"/>
              </a:rPr>
              <a:t>The reverse matching section transforms the ribbon-shaped beam back to a circular cross-section, allowing a 1 mm x-selection slit at the focal plane</a:t>
            </a:r>
          </a:p>
          <a:p>
            <a:pPr>
              <a:lnSpc>
                <a:spcPct val="80000"/>
              </a:lnSpc>
            </a:pPr>
            <a:endParaRPr lang="en-GB" sz="1500" b="1" dirty="0" smtClean="0">
              <a:latin typeface="Comic Sans MS" pitchFamily="66" charset="0"/>
            </a:endParaRPr>
          </a:p>
          <a:p>
            <a:pPr>
              <a:lnSpc>
                <a:spcPct val="80000"/>
              </a:lnSpc>
            </a:pPr>
            <a:r>
              <a:rPr lang="en-GB" sz="1500" b="1" dirty="0" smtClean="0">
                <a:latin typeface="Comic Sans MS" pitchFamily="66" charset="0"/>
              </a:rPr>
              <a:t>The </a:t>
            </a:r>
            <a:r>
              <a:rPr lang="en-GB" sz="1500" b="1" dirty="0" err="1" smtClean="0">
                <a:latin typeface="Comic Sans MS" pitchFamily="66" charset="0"/>
              </a:rPr>
              <a:t>multipole</a:t>
            </a:r>
            <a:r>
              <a:rPr lang="en-GB" sz="1500" b="1" dirty="0" smtClean="0">
                <a:latin typeface="Comic Sans MS" pitchFamily="66" charset="0"/>
              </a:rPr>
              <a:t> to correct aberrations to 5th order</a:t>
            </a:r>
          </a:p>
          <a:p>
            <a:pPr>
              <a:lnSpc>
                <a:spcPct val="80000"/>
              </a:lnSpc>
            </a:pPr>
            <a:endParaRPr lang="en-GB" sz="1500" b="1" dirty="0" smtClean="0">
              <a:latin typeface="Comic Sans MS" pitchFamily="66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56668" y="5664150"/>
            <a:ext cx="34952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Expected performances:</a:t>
            </a:r>
          </a:p>
          <a:p>
            <a:r>
              <a:rPr lang="en-US" sz="1600" dirty="0" smtClean="0">
                <a:solidFill>
                  <a:schemeClr val="tx2"/>
                </a:solidFill>
              </a:rPr>
              <a:t>Resolution of 20000 at 1Pimmmrad</a:t>
            </a:r>
          </a:p>
          <a:p>
            <a:r>
              <a:rPr lang="en-US" sz="1600" dirty="0" smtClean="0">
                <a:solidFill>
                  <a:schemeClr val="tx2"/>
                </a:solidFill>
              </a:rPr>
              <a:t>Acceptance:5Pi</a:t>
            </a:r>
          </a:p>
          <a:p>
            <a:r>
              <a:rPr lang="en-US" sz="1600" dirty="0" smtClean="0">
                <a:solidFill>
                  <a:schemeClr val="tx2"/>
                </a:solidFill>
              </a:rPr>
              <a:t>Transmission: close to 100% at 1Pi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10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403796" y="404664"/>
            <a:ext cx="7632700" cy="864096"/>
          </a:xfrm>
          <a:prstGeom prst="rect">
            <a:avLst/>
          </a:prstGeom>
        </p:spPr>
        <p:txBody>
          <a:bodyPr lIns="90000" tIns="46800" rIns="90000" bIns="46800"/>
          <a:lstStyle/>
          <a:p>
            <a:pPr algn="ctr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3000" b="1" dirty="0"/>
              <a:t>Transmission and cross-</a:t>
            </a:r>
            <a:r>
              <a:rPr lang="en-GB" sz="3000" b="1" dirty="0" smtClean="0"/>
              <a:t>contamination</a:t>
            </a:r>
            <a:br>
              <a:rPr lang="en-GB" sz="3000" b="1" dirty="0" smtClean="0"/>
            </a:br>
            <a:r>
              <a:rPr lang="en-GB" sz="2400" b="1" dirty="0" smtClean="0"/>
              <a:t>First </a:t>
            </a:r>
            <a:r>
              <a:rPr lang="en-GB" sz="2400" b="1" dirty="0" err="1" smtClean="0"/>
              <a:t>Approch</a:t>
            </a:r>
            <a:r>
              <a:rPr lang="en-GB" sz="2400" b="1" dirty="0" smtClean="0"/>
              <a:t> with Turtle code </a:t>
            </a:r>
            <a:endParaRPr lang="en-GB" sz="3000" b="1" dirty="0"/>
          </a:p>
        </p:txBody>
      </p:sp>
      <p:sp>
        <p:nvSpPr>
          <p:cNvPr id="162819" name="Rectangle 3"/>
          <p:cNvSpPr>
            <a:spLocks noChangeArrowheads="1"/>
          </p:cNvSpPr>
          <p:nvPr/>
        </p:nvSpPr>
        <p:spPr bwMode="auto">
          <a:xfrm>
            <a:off x="2123728" y="1340768"/>
            <a:ext cx="5329237" cy="520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0360" tIns="44280" rIns="90360" bIns="44280">
            <a:spAutoFit/>
          </a:bodyPr>
          <a:lstStyle/>
          <a:p>
            <a: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400" dirty="0">
                <a:solidFill>
                  <a:schemeClr val="tx2"/>
                </a:solidFill>
                <a:latin typeface="Comic Sans MS" pitchFamily="66" charset="0"/>
              </a:rPr>
              <a:t>X-Y phase space for isobars with mass deviations         -1/20000, 0, +1/</a:t>
            </a:r>
            <a:r>
              <a:rPr lang="en-GB" sz="1400" dirty="0" smtClean="0">
                <a:solidFill>
                  <a:schemeClr val="tx2"/>
                </a:solidFill>
                <a:latin typeface="Comic Sans MS" pitchFamily="66" charset="0"/>
              </a:rPr>
              <a:t>20000 </a:t>
            </a:r>
            <a:r>
              <a:rPr lang="en-GB" sz="1400" dirty="0">
                <a:solidFill>
                  <a:schemeClr val="tx2"/>
                </a:solidFill>
                <a:latin typeface="Comic Sans MS" pitchFamily="66" charset="0"/>
              </a:rPr>
              <a:t>.</a:t>
            </a:r>
            <a:endParaRPr lang="fr-FR" sz="1400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162820" name="Text Box 4"/>
          <p:cNvSpPr txBox="1">
            <a:spLocks noChangeArrowheads="1"/>
          </p:cNvSpPr>
          <p:nvPr/>
        </p:nvSpPr>
        <p:spPr bwMode="auto">
          <a:xfrm>
            <a:off x="6011863" y="1989138"/>
            <a:ext cx="1728787" cy="366424"/>
          </a:xfrm>
          <a:prstGeom prst="rect">
            <a:avLst/>
          </a:prstGeom>
          <a:solidFill>
            <a:srgbClr val="CCFF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360" tIns="44280" rIns="90360" bIns="44280">
            <a:spAutoFit/>
          </a:bodyPr>
          <a:lstStyle/>
          <a:p>
            <a:pPr algn="l" defTabSz="449263">
              <a:spcBef>
                <a:spcPct val="5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800">
                <a:solidFill>
                  <a:schemeClr val="tx2"/>
                </a:solidFill>
                <a:latin typeface="Comic Sans MS" pitchFamily="66" charset="0"/>
                <a:cs typeface="Arial" pitchFamily="34" charset="0"/>
              </a:rPr>
              <a:t>3 </a:t>
            </a:r>
            <a:r>
              <a:rPr lang="el-GR" sz="1800">
                <a:solidFill>
                  <a:schemeClr val="tx2"/>
                </a:solidFill>
                <a:latin typeface="Comic Sans MS" pitchFamily="66" charset="0"/>
                <a:cs typeface="Arial" pitchFamily="34" charset="0"/>
              </a:rPr>
              <a:t>π</a:t>
            </a:r>
            <a:r>
              <a:rPr lang="fr-FR" sz="1800">
                <a:solidFill>
                  <a:schemeClr val="tx2"/>
                </a:solidFill>
                <a:latin typeface="Comic Sans MS" pitchFamily="66" charset="0"/>
                <a:cs typeface="Arial" pitchFamily="34" charset="0"/>
              </a:rPr>
              <a:t> mm.mrad</a:t>
            </a:r>
            <a:endParaRPr lang="el-GR" sz="1800">
              <a:solidFill>
                <a:schemeClr val="tx2"/>
              </a:solidFill>
              <a:latin typeface="Comic Sans MS" pitchFamily="66" charset="0"/>
              <a:cs typeface="Arial" pitchFamily="34" charset="0"/>
            </a:endParaRPr>
          </a:p>
        </p:txBody>
      </p:sp>
      <p:sp>
        <p:nvSpPr>
          <p:cNvPr id="162821" name="Text Box 5"/>
          <p:cNvSpPr txBox="1">
            <a:spLocks noChangeArrowheads="1"/>
          </p:cNvSpPr>
          <p:nvPr/>
        </p:nvSpPr>
        <p:spPr bwMode="auto">
          <a:xfrm>
            <a:off x="1763713" y="1989138"/>
            <a:ext cx="1727200" cy="366424"/>
          </a:xfrm>
          <a:prstGeom prst="rect">
            <a:avLst/>
          </a:prstGeom>
          <a:solidFill>
            <a:srgbClr val="CCFF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360" tIns="44280" rIns="90360" bIns="44280">
            <a:spAutoFit/>
          </a:bodyPr>
          <a:lstStyle/>
          <a:p>
            <a:pPr algn="l" defTabSz="449263">
              <a:spcBef>
                <a:spcPct val="5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800">
                <a:solidFill>
                  <a:schemeClr val="tx2"/>
                </a:solidFill>
                <a:latin typeface="Comic Sans MS" pitchFamily="66" charset="0"/>
                <a:cs typeface="Arial" pitchFamily="34" charset="0"/>
              </a:rPr>
              <a:t>1 </a:t>
            </a:r>
            <a:r>
              <a:rPr lang="el-GR" sz="1800">
                <a:solidFill>
                  <a:schemeClr val="tx2"/>
                </a:solidFill>
                <a:latin typeface="Comic Sans MS" pitchFamily="66" charset="0"/>
                <a:cs typeface="Arial" pitchFamily="34" charset="0"/>
              </a:rPr>
              <a:t>π</a:t>
            </a:r>
            <a:r>
              <a:rPr lang="fr-FR" sz="1800">
                <a:solidFill>
                  <a:schemeClr val="tx2"/>
                </a:solidFill>
                <a:latin typeface="Comic Sans MS" pitchFamily="66" charset="0"/>
                <a:cs typeface="Arial" pitchFamily="34" charset="0"/>
              </a:rPr>
              <a:t> mm.mrad</a:t>
            </a:r>
            <a:endParaRPr lang="el-GR" sz="1800">
              <a:solidFill>
                <a:schemeClr val="tx2"/>
              </a:solidFill>
              <a:latin typeface="Comic Sans MS" pitchFamily="66" charset="0"/>
              <a:cs typeface="Arial" pitchFamily="34" charset="0"/>
            </a:endParaRPr>
          </a:p>
        </p:txBody>
      </p:sp>
      <p:sp>
        <p:nvSpPr>
          <p:cNvPr id="162822" name="Text Box 6"/>
          <p:cNvSpPr txBox="1">
            <a:spLocks noChangeArrowheads="1"/>
          </p:cNvSpPr>
          <p:nvPr/>
        </p:nvSpPr>
        <p:spPr bwMode="auto">
          <a:xfrm>
            <a:off x="1187450" y="5589588"/>
            <a:ext cx="2303463" cy="546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0360" tIns="44280" rIns="90360" bIns="44280">
            <a:spAutoFit/>
          </a:bodyPr>
          <a:lstStyle/>
          <a:p>
            <a:pPr defTabSz="449263">
              <a:spcBef>
                <a:spcPct val="5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200">
                <a:solidFill>
                  <a:schemeClr val="tx2"/>
                </a:solidFill>
                <a:latin typeface="Comic Sans MS" pitchFamily="66" charset="0"/>
              </a:rPr>
              <a:t>97% transmission, </a:t>
            </a:r>
          </a:p>
          <a:p>
            <a:pPr defTabSz="449263">
              <a:spcBef>
                <a:spcPct val="5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200">
                <a:solidFill>
                  <a:schemeClr val="tx2"/>
                </a:solidFill>
                <a:latin typeface="Comic Sans MS" pitchFamily="66" charset="0"/>
              </a:rPr>
              <a:t>0.09% cross-contamination</a:t>
            </a:r>
          </a:p>
        </p:txBody>
      </p:sp>
      <p:sp>
        <p:nvSpPr>
          <p:cNvPr id="162823" name="Text Box 7"/>
          <p:cNvSpPr txBox="1">
            <a:spLocks noChangeArrowheads="1"/>
          </p:cNvSpPr>
          <p:nvPr/>
        </p:nvSpPr>
        <p:spPr bwMode="auto">
          <a:xfrm>
            <a:off x="6011863" y="5516563"/>
            <a:ext cx="2160587" cy="546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0360" tIns="44280" rIns="90360" bIns="44280">
            <a:spAutoFit/>
          </a:bodyPr>
          <a:lstStyle/>
          <a:p>
            <a:pPr defTabSz="449263">
              <a:spcBef>
                <a:spcPct val="5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200">
                <a:solidFill>
                  <a:schemeClr val="tx2"/>
                </a:solidFill>
                <a:latin typeface="Comic Sans MS" pitchFamily="66" charset="0"/>
              </a:rPr>
              <a:t>77% transmission, </a:t>
            </a:r>
          </a:p>
          <a:p>
            <a:pPr defTabSz="449263">
              <a:spcBef>
                <a:spcPct val="5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200">
                <a:solidFill>
                  <a:schemeClr val="tx2"/>
                </a:solidFill>
                <a:latin typeface="Comic Sans MS" pitchFamily="66" charset="0"/>
              </a:rPr>
              <a:t>1.4% cross-contamination</a:t>
            </a:r>
          </a:p>
        </p:txBody>
      </p:sp>
      <p:pic>
        <p:nvPicPr>
          <p:cNvPr id="162825" name="Picture 9"/>
          <p:cNvPicPr>
            <a:picLocks noChangeAspect="1" noChangeArrowheads="1"/>
          </p:cNvPicPr>
          <p:nvPr/>
        </p:nvPicPr>
        <p:blipFill>
          <a:blip r:embed="rId3" cstate="print"/>
          <a:srcRect l="8144" t="4733" r="20427" b="4286"/>
          <a:stretch>
            <a:fillRect/>
          </a:stretch>
        </p:blipFill>
        <p:spPr bwMode="auto">
          <a:xfrm>
            <a:off x="684213" y="2420938"/>
            <a:ext cx="3360737" cy="307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2826" name="Picture 10"/>
          <p:cNvPicPr>
            <a:picLocks noChangeAspect="1" noChangeArrowheads="1"/>
          </p:cNvPicPr>
          <p:nvPr/>
        </p:nvPicPr>
        <p:blipFill>
          <a:blip r:embed="rId4" cstate="print"/>
          <a:srcRect l="6355" t="4434" r="19359" b="5217"/>
          <a:stretch>
            <a:fillRect/>
          </a:stretch>
        </p:blipFill>
        <p:spPr bwMode="auto">
          <a:xfrm>
            <a:off x="4787900" y="2420938"/>
            <a:ext cx="3482975" cy="304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1187624" y="6525344"/>
            <a:ext cx="594265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tx2"/>
                </a:solidFill>
              </a:rPr>
              <a:t>Laurent </a:t>
            </a:r>
            <a:r>
              <a:rPr lang="fr-FR" sz="1400" dirty="0" err="1">
                <a:solidFill>
                  <a:schemeClr val="tx2"/>
                </a:solidFill>
              </a:rPr>
              <a:t>S</a:t>
            </a:r>
            <a:r>
              <a:rPr lang="fr-FR" sz="1400" dirty="0" err="1" smtClean="0">
                <a:solidFill>
                  <a:schemeClr val="tx2"/>
                </a:solidFill>
              </a:rPr>
              <a:t>erani</a:t>
            </a:r>
            <a:r>
              <a:rPr lang="fr-FR" sz="1400" dirty="0" smtClean="0">
                <a:solidFill>
                  <a:schemeClr val="tx2"/>
                </a:solidFill>
              </a:rPr>
              <a:t>                               Brookhaven National </a:t>
            </a:r>
            <a:r>
              <a:rPr lang="fr-FR" sz="1400" dirty="0" err="1" smtClean="0">
                <a:solidFill>
                  <a:schemeClr val="tx2"/>
                </a:solidFill>
              </a:rPr>
              <a:t>Lab</a:t>
            </a:r>
            <a:r>
              <a:rPr lang="fr-FR" sz="1400" dirty="0" smtClean="0">
                <a:solidFill>
                  <a:schemeClr val="tx2"/>
                </a:solidFill>
              </a:rPr>
              <a:t> </a:t>
            </a:r>
            <a:r>
              <a:rPr lang="fr-FR" sz="1400" dirty="0" err="1" smtClean="0">
                <a:solidFill>
                  <a:schemeClr val="tx2"/>
                </a:solidFill>
              </a:rPr>
              <a:t>June</a:t>
            </a:r>
            <a:r>
              <a:rPr lang="fr-FR" sz="1400" dirty="0" smtClean="0">
                <a:solidFill>
                  <a:schemeClr val="tx2"/>
                </a:solidFill>
              </a:rPr>
              <a:t> 5 2012</a:t>
            </a:r>
            <a:endParaRPr lang="fr-FR" sz="1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6" name="Picture 6" descr="dip_hrs_amortissement5mm"/>
          <p:cNvPicPr>
            <a:picLocks noChangeAspect="1" noChangeArrowheads="1"/>
          </p:cNvPicPr>
          <p:nvPr/>
        </p:nvPicPr>
        <p:blipFill>
          <a:blip r:embed="rId2" cstate="print"/>
          <a:srcRect l="18797" t="5768" r="29597" b="255"/>
          <a:stretch>
            <a:fillRect/>
          </a:stretch>
        </p:blipFill>
        <p:spPr bwMode="auto">
          <a:xfrm>
            <a:off x="4860032" y="2492896"/>
            <a:ext cx="4284985" cy="3220329"/>
          </a:xfrm>
          <a:prstGeom prst="rect">
            <a:avLst/>
          </a:prstGeom>
          <a:noFill/>
        </p:spPr>
      </p:pic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473" y="116632"/>
            <a:ext cx="6407943" cy="1143000"/>
          </a:xfrm>
        </p:spPr>
        <p:txBody>
          <a:bodyPr/>
          <a:lstStyle/>
          <a:p>
            <a:r>
              <a:rPr lang="en-US" sz="3600" dirty="0"/>
              <a:t>TOSCA Field map for </a:t>
            </a:r>
            <a:r>
              <a:rPr lang="en-US" sz="3600" dirty="0" smtClean="0"/>
              <a:t>dipoles</a:t>
            </a:r>
            <a:br>
              <a:rPr lang="en-US" sz="3600" dirty="0" smtClean="0"/>
            </a:br>
            <a:r>
              <a:rPr lang="en-US" sz="2000" dirty="0" smtClean="0"/>
              <a:t>Toward the real life</a:t>
            </a:r>
            <a:endParaRPr lang="en-US" sz="3600" dirty="0"/>
          </a:p>
        </p:txBody>
      </p:sp>
      <p:sp>
        <p:nvSpPr>
          <p:cNvPr id="143363" name="Text Box 3"/>
          <p:cNvSpPr txBox="1">
            <a:spLocks noChangeArrowheads="1"/>
          </p:cNvSpPr>
          <p:nvPr/>
        </p:nvSpPr>
        <p:spPr bwMode="auto">
          <a:xfrm>
            <a:off x="7236296" y="1772816"/>
            <a:ext cx="1727919" cy="8280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0360" tIns="44280" rIns="90360" bIns="44280">
            <a:spAutoFit/>
          </a:bodyPr>
          <a:lstStyle/>
          <a:p>
            <a:pPr defTabSz="449263">
              <a:spcBef>
                <a:spcPct val="5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200" dirty="0">
                <a:solidFill>
                  <a:schemeClr val="tx2"/>
                </a:solidFill>
              </a:rPr>
              <a:t>Maurice Duval,</a:t>
            </a:r>
          </a:p>
          <a:p>
            <a:pPr defTabSz="449263">
              <a:spcBef>
                <a:spcPct val="5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200" dirty="0">
                <a:solidFill>
                  <a:schemeClr val="tx2"/>
                </a:solidFill>
              </a:rPr>
              <a:t>Marc-Hervé </a:t>
            </a:r>
            <a:r>
              <a:rPr lang="fr-FR" sz="1200" dirty="0" err="1">
                <a:solidFill>
                  <a:schemeClr val="tx2"/>
                </a:solidFill>
              </a:rPr>
              <a:t>Stodel</a:t>
            </a:r>
            <a:endParaRPr lang="fr-FR" sz="1200" dirty="0">
              <a:solidFill>
                <a:schemeClr val="tx2"/>
              </a:solidFill>
            </a:endParaRPr>
          </a:p>
          <a:p>
            <a:pPr defTabSz="449263">
              <a:spcBef>
                <a:spcPct val="5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200" dirty="0">
                <a:solidFill>
                  <a:schemeClr val="tx2"/>
                </a:solidFill>
              </a:rPr>
              <a:t> GANIL</a:t>
            </a:r>
          </a:p>
        </p:txBody>
      </p:sp>
      <p:pic>
        <p:nvPicPr>
          <p:cNvPr id="143364" name="Picture 4" descr="c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rcRect r="1173" b="2295"/>
          <a:stretch>
            <a:fillRect/>
          </a:stretch>
        </p:blipFill>
        <p:spPr bwMode="auto">
          <a:xfrm>
            <a:off x="827584" y="1844824"/>
            <a:ext cx="4283844" cy="2872594"/>
          </a:xfrm>
          <a:prstGeom prst="rect">
            <a:avLst/>
          </a:prstGeom>
          <a:noFill/>
        </p:spPr>
      </p:pic>
      <p:sp>
        <p:nvSpPr>
          <p:cNvPr id="143365" name="Text Box 5"/>
          <p:cNvSpPr txBox="1">
            <a:spLocks noChangeArrowheads="1"/>
          </p:cNvSpPr>
          <p:nvPr/>
        </p:nvSpPr>
        <p:spPr bwMode="auto">
          <a:xfrm>
            <a:off x="1151632" y="4868863"/>
            <a:ext cx="3708400" cy="1311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0360" tIns="44280" rIns="90360" bIns="44280">
            <a:spAutoFit/>
          </a:bodyPr>
          <a:lstStyle/>
          <a:p>
            <a:pPr defTabSz="449263">
              <a:spcBef>
                <a:spcPct val="5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600" dirty="0" smtClean="0">
                <a:solidFill>
                  <a:schemeClr val="tx2"/>
                </a:solidFill>
              </a:rPr>
              <a:t>Change </a:t>
            </a:r>
            <a:r>
              <a:rPr lang="fr-FR" sz="1600" dirty="0" err="1">
                <a:solidFill>
                  <a:schemeClr val="tx2"/>
                </a:solidFill>
              </a:rPr>
              <a:t>from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matrix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calculations</a:t>
            </a:r>
            <a:r>
              <a:rPr lang="fr-FR" sz="1600" dirty="0">
                <a:solidFill>
                  <a:schemeClr val="tx2"/>
                </a:solidFill>
              </a:rPr>
              <a:t>: TRANSPORT,COSY, GCOSY</a:t>
            </a:r>
          </a:p>
          <a:p>
            <a:pPr defTabSz="449263">
              <a:spcBef>
                <a:spcPct val="5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600" dirty="0">
                <a:solidFill>
                  <a:schemeClr val="tx2"/>
                </a:solidFill>
              </a:rPr>
              <a:t>To</a:t>
            </a:r>
          </a:p>
          <a:p>
            <a:pPr defTabSz="449263">
              <a:spcBef>
                <a:spcPct val="5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600" dirty="0">
                <a:solidFill>
                  <a:schemeClr val="tx2"/>
                </a:solidFill>
              </a:rPr>
              <a:t>ZGOUBY </a:t>
            </a:r>
            <a:r>
              <a:rPr lang="fr-FR" sz="1600" dirty="0" err="1">
                <a:solidFill>
                  <a:schemeClr val="tx2"/>
                </a:solidFill>
              </a:rPr>
              <a:t>integrating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track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evolution</a:t>
            </a:r>
            <a:endParaRPr lang="fr-FR" sz="1600" dirty="0">
              <a:solidFill>
                <a:schemeClr val="tx2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187624" y="6525344"/>
            <a:ext cx="594265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tx2"/>
                </a:solidFill>
              </a:rPr>
              <a:t>Laurent </a:t>
            </a:r>
            <a:r>
              <a:rPr lang="fr-FR" sz="1400" dirty="0" err="1">
                <a:solidFill>
                  <a:schemeClr val="tx2"/>
                </a:solidFill>
              </a:rPr>
              <a:t>S</a:t>
            </a:r>
            <a:r>
              <a:rPr lang="fr-FR" sz="1400" dirty="0" err="1" smtClean="0">
                <a:solidFill>
                  <a:schemeClr val="tx2"/>
                </a:solidFill>
              </a:rPr>
              <a:t>erani</a:t>
            </a:r>
            <a:r>
              <a:rPr lang="fr-FR" sz="1400" dirty="0" smtClean="0">
                <a:solidFill>
                  <a:schemeClr val="tx2"/>
                </a:solidFill>
              </a:rPr>
              <a:t>                               Brookhaven National </a:t>
            </a:r>
            <a:r>
              <a:rPr lang="fr-FR" sz="1400" dirty="0" err="1" smtClean="0">
                <a:solidFill>
                  <a:schemeClr val="tx2"/>
                </a:solidFill>
              </a:rPr>
              <a:t>Lab</a:t>
            </a:r>
            <a:r>
              <a:rPr lang="fr-FR" sz="1400" dirty="0" smtClean="0">
                <a:solidFill>
                  <a:schemeClr val="tx2"/>
                </a:solidFill>
              </a:rPr>
              <a:t>  </a:t>
            </a:r>
            <a:r>
              <a:rPr lang="fr-FR" sz="1400" dirty="0" err="1" smtClean="0">
                <a:solidFill>
                  <a:schemeClr val="tx2"/>
                </a:solidFill>
              </a:rPr>
              <a:t>June</a:t>
            </a:r>
            <a:r>
              <a:rPr lang="fr-FR" sz="1400" dirty="0" smtClean="0">
                <a:solidFill>
                  <a:schemeClr val="tx2"/>
                </a:solidFill>
              </a:rPr>
              <a:t> 5 2012</a:t>
            </a:r>
            <a:endParaRPr lang="fr-FR" sz="1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Espace réservé du contenu 2"/>
          <p:cNvSpPr>
            <a:spLocks noGrp="1"/>
          </p:cNvSpPr>
          <p:nvPr>
            <p:ph idx="4294967295"/>
          </p:nvPr>
        </p:nvSpPr>
        <p:spPr bwMode="auto">
          <a:xfrm>
            <a:off x="1187450" y="620713"/>
            <a:ext cx="7956550" cy="44640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0487" tIns="44450" rIns="90487" bIns="44450"/>
          <a:lstStyle/>
          <a:p>
            <a:pPr algn="ctr">
              <a:buFontTx/>
              <a:buNone/>
            </a:pPr>
            <a:r>
              <a:rPr lang="fr-FR" sz="2000" b="1" smtClean="0"/>
              <a:t>Homogeneity 1.6 10</a:t>
            </a:r>
            <a:r>
              <a:rPr lang="fr-FR" sz="2000" b="1" baseline="30000" smtClean="0"/>
              <a:t>-5</a:t>
            </a:r>
            <a:r>
              <a:rPr lang="fr-FR" sz="2000" b="1" smtClean="0"/>
              <a:t>  </a:t>
            </a:r>
          </a:p>
        </p:txBody>
      </p:sp>
      <p:grpSp>
        <p:nvGrpSpPr>
          <p:cNvPr id="3" name="Groupe 6"/>
          <p:cNvGrpSpPr>
            <a:grpSpLocks/>
          </p:cNvGrpSpPr>
          <p:nvPr/>
        </p:nvGrpSpPr>
        <p:grpSpPr bwMode="auto">
          <a:xfrm>
            <a:off x="4643438" y="1306513"/>
            <a:ext cx="4032250" cy="3346450"/>
            <a:chOff x="1547664" y="1656184"/>
            <a:chExt cx="5040560" cy="4104456"/>
          </a:xfrm>
        </p:grpSpPr>
        <p:pic>
          <p:nvPicPr>
            <p:cNvPr id="82948" name="Image 4" descr="homogen_5oct_200mm_37ext39int.png"/>
            <p:cNvPicPr>
              <a:picLocks noChangeAspect="1" noChangeArrowheads="1"/>
            </p:cNvPicPr>
            <p:nvPr/>
          </p:nvPicPr>
          <p:blipFill>
            <a:blip r:embed="rId2" cstate="print"/>
            <a:srcRect l="2222" t="6348" r="20000" b="11043"/>
            <a:stretch>
              <a:fillRect/>
            </a:stretch>
          </p:blipFill>
          <p:spPr bwMode="auto">
            <a:xfrm>
              <a:off x="1547664" y="1656184"/>
              <a:ext cx="5040560" cy="4104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949" name="Forme libre 5"/>
            <p:cNvSpPr>
              <a:spLocks/>
            </p:cNvSpPr>
            <p:nvPr/>
          </p:nvSpPr>
          <p:spPr bwMode="auto">
            <a:xfrm>
              <a:off x="2267744" y="1723471"/>
              <a:ext cx="4043526" cy="2881266"/>
            </a:xfrm>
            <a:custGeom>
              <a:avLst/>
              <a:gdLst>
                <a:gd name="T0" fmla="*/ 0 w 4043526"/>
                <a:gd name="T1" fmla="*/ 790618 h 2881265"/>
                <a:gd name="T2" fmla="*/ 1827895 w 4043526"/>
                <a:gd name="T3" fmla="*/ 2826020 h 2881265"/>
                <a:gd name="T4" fmla="*/ 4043526 w 4043526"/>
                <a:gd name="T5" fmla="*/ 0 h 28812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43526" h="2881265">
                  <a:moveTo>
                    <a:pt x="0" y="790617"/>
                  </a:moveTo>
                  <a:cubicBezTo>
                    <a:pt x="625522" y="1922244"/>
                    <a:pt x="1060624" y="2881265"/>
                    <a:pt x="1827895" y="2826018"/>
                  </a:cubicBezTo>
                  <a:cubicBezTo>
                    <a:pt x="2484678" y="2737118"/>
                    <a:pt x="3267878" y="1372737"/>
                    <a:pt x="4043526" y="0"/>
                  </a:cubicBezTo>
                </a:path>
              </a:pathLst>
            </a:custGeom>
            <a:noFill/>
            <a:ln w="254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0487" tIns="44450" rIns="90487" bIns="44450" anchor="ctr"/>
            <a:lstStyle/>
            <a:p>
              <a:endParaRPr lang="fr-FR">
                <a:solidFill>
                  <a:schemeClr val="tx2"/>
                </a:solidFill>
              </a:endParaRPr>
            </a:p>
          </p:txBody>
        </p:sp>
      </p:grpSp>
      <p:grpSp>
        <p:nvGrpSpPr>
          <p:cNvPr id="4" name="Groupe 12"/>
          <p:cNvGrpSpPr>
            <a:grpSpLocks/>
          </p:cNvGrpSpPr>
          <p:nvPr/>
        </p:nvGrpSpPr>
        <p:grpSpPr bwMode="auto">
          <a:xfrm>
            <a:off x="3197225" y="1417638"/>
            <a:ext cx="1584325" cy="3095625"/>
            <a:chOff x="395536" y="2492896"/>
            <a:chExt cx="1584176" cy="2952328"/>
          </a:xfrm>
        </p:grpSpPr>
        <p:cxnSp>
          <p:nvCxnSpPr>
            <p:cNvPr id="82951" name="Connecteur droit avec flèche 8"/>
            <p:cNvCxnSpPr>
              <a:cxnSpLocks noChangeShapeType="1"/>
            </p:cNvCxnSpPr>
            <p:nvPr/>
          </p:nvCxnSpPr>
          <p:spPr bwMode="auto">
            <a:xfrm>
              <a:off x="1763688" y="2492896"/>
              <a:ext cx="0" cy="2952328"/>
            </a:xfrm>
            <a:prstGeom prst="straightConnector1">
              <a:avLst/>
            </a:prstGeom>
            <a:noFill/>
            <a:ln w="25400" algn="ctr">
              <a:solidFill>
                <a:srgbClr val="00B050"/>
              </a:solidFill>
              <a:round/>
              <a:headEnd type="arrow" w="med" len="med"/>
              <a:tailEnd type="arrow" w="med" len="med"/>
            </a:ln>
          </p:spPr>
        </p:cxnSp>
        <p:sp>
          <p:nvSpPr>
            <p:cNvPr id="2" name="ZoneTexte 11"/>
            <p:cNvSpPr txBox="1"/>
            <p:nvPr/>
          </p:nvSpPr>
          <p:spPr>
            <a:xfrm>
              <a:off x="395536" y="3357398"/>
              <a:ext cx="1584176" cy="61166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fr-FR" b="1" dirty="0">
                  <a:solidFill>
                    <a:schemeClr val="tx2"/>
                  </a:solidFill>
                  <a:latin typeface="+mj-lt"/>
                </a:rPr>
                <a:t>0.09 Gauss !!!</a:t>
              </a:r>
            </a:p>
          </p:txBody>
        </p:sp>
      </p:grpSp>
      <p:grpSp>
        <p:nvGrpSpPr>
          <p:cNvPr id="5" name="Groupe 17"/>
          <p:cNvGrpSpPr>
            <a:grpSpLocks/>
          </p:cNvGrpSpPr>
          <p:nvPr/>
        </p:nvGrpSpPr>
        <p:grpSpPr bwMode="auto">
          <a:xfrm>
            <a:off x="1285875" y="620713"/>
            <a:ext cx="1952625" cy="1727200"/>
            <a:chOff x="539552" y="1196752"/>
            <a:chExt cx="1953608" cy="1728192"/>
          </a:xfrm>
        </p:grpSpPr>
        <p:pic>
          <p:nvPicPr>
            <p:cNvPr id="82954" name="Image 10" descr="hrs_3d_bob_et_culasse.png"/>
            <p:cNvPicPr>
              <a:picLocks noChangeAspect="1"/>
            </p:cNvPicPr>
            <p:nvPr/>
          </p:nvPicPr>
          <p:blipFill>
            <a:blip r:embed="rId3" cstate="print"/>
            <a:srcRect l="14130" t="8427" r="19220" b="8508"/>
            <a:stretch>
              <a:fillRect/>
            </a:stretch>
          </p:blipFill>
          <p:spPr bwMode="auto">
            <a:xfrm>
              <a:off x="539552" y="1196752"/>
              <a:ext cx="1953608" cy="172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2955" name="Connecteur droit avec flèche 12"/>
            <p:cNvCxnSpPr>
              <a:cxnSpLocks noChangeShapeType="1"/>
            </p:cNvCxnSpPr>
            <p:nvPr/>
          </p:nvCxnSpPr>
          <p:spPr bwMode="auto">
            <a:xfrm>
              <a:off x="1547664" y="1628800"/>
              <a:ext cx="0" cy="576064"/>
            </a:xfrm>
            <a:prstGeom prst="straightConnector1">
              <a:avLst/>
            </a:prstGeom>
            <a:noFill/>
            <a:ln w="25400" algn="ctr">
              <a:solidFill>
                <a:srgbClr val="00B050"/>
              </a:solidFill>
              <a:round/>
              <a:headEnd type="arrow" w="med" len="med"/>
              <a:tailEnd type="arrow" w="med" len="med"/>
            </a:ln>
          </p:spPr>
        </p:cxnSp>
      </p:grpSp>
      <p:sp>
        <p:nvSpPr>
          <p:cNvPr id="17" name="ZoneTexte 16"/>
          <p:cNvSpPr txBox="1"/>
          <p:nvPr/>
        </p:nvSpPr>
        <p:spPr>
          <a:xfrm>
            <a:off x="2268538" y="1196975"/>
            <a:ext cx="1584325" cy="3365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fr-FR" sz="1600" b="1">
                <a:solidFill>
                  <a:schemeClr val="tx2"/>
                </a:solidFill>
              </a:rPr>
              <a:t>300mm</a:t>
            </a:r>
          </a:p>
        </p:txBody>
      </p:sp>
      <p:pic>
        <p:nvPicPr>
          <p:cNvPr id="82957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056" r="13188" b="9737"/>
          <a:stretch>
            <a:fillRect/>
          </a:stretch>
        </p:blipFill>
        <p:spPr bwMode="auto">
          <a:xfrm>
            <a:off x="1187450" y="2781300"/>
            <a:ext cx="3455988" cy="301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58" name="Text Box 3"/>
          <p:cNvSpPr txBox="1">
            <a:spLocks noChangeArrowheads="1"/>
          </p:cNvSpPr>
          <p:nvPr/>
        </p:nvSpPr>
        <p:spPr bwMode="auto">
          <a:xfrm>
            <a:off x="5580384" y="4869160"/>
            <a:ext cx="3240088" cy="8280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0360" tIns="44280" rIns="90360" bIns="44280">
            <a:spAutoFit/>
          </a:bodyPr>
          <a:lstStyle/>
          <a:p>
            <a:pPr algn="ctr" defTabSz="449263" eaLnBrk="0" hangingPunct="0">
              <a:spcBef>
                <a:spcPct val="50000"/>
              </a:spcBef>
              <a:buClr>
                <a:srgbClr val="000000"/>
              </a:buClr>
              <a:buSzPct val="100000"/>
              <a:buFont typeface="Helvetica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200" b="1" dirty="0">
                <a:solidFill>
                  <a:schemeClr val="tx2"/>
                </a:solidFill>
                <a:latin typeface="Times New Roman" pitchFamily="18" charset="0"/>
              </a:rPr>
              <a:t>Maurice Duval,</a:t>
            </a:r>
          </a:p>
          <a:p>
            <a:pPr algn="ctr" defTabSz="449263" eaLnBrk="0" hangingPunct="0">
              <a:spcBef>
                <a:spcPct val="50000"/>
              </a:spcBef>
              <a:buClr>
                <a:srgbClr val="000000"/>
              </a:buClr>
              <a:buSzPct val="100000"/>
              <a:buFont typeface="Helvetica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200" b="1" dirty="0">
                <a:solidFill>
                  <a:schemeClr val="tx2"/>
                </a:solidFill>
                <a:latin typeface="Times New Roman" pitchFamily="18" charset="0"/>
              </a:rPr>
              <a:t>Marc-Hervé </a:t>
            </a:r>
            <a:r>
              <a:rPr lang="fr-FR" sz="1200" b="1" dirty="0" err="1">
                <a:solidFill>
                  <a:schemeClr val="tx2"/>
                </a:solidFill>
                <a:latin typeface="Times New Roman" pitchFamily="18" charset="0"/>
              </a:rPr>
              <a:t>Stodel</a:t>
            </a:r>
            <a:endParaRPr lang="fr-FR" sz="1200" b="1" dirty="0">
              <a:solidFill>
                <a:schemeClr val="tx2"/>
              </a:solidFill>
              <a:latin typeface="Times New Roman" pitchFamily="18" charset="0"/>
            </a:endParaRPr>
          </a:p>
          <a:p>
            <a:pPr algn="ctr" defTabSz="449263" eaLnBrk="0" hangingPunct="0">
              <a:spcBef>
                <a:spcPct val="50000"/>
              </a:spcBef>
              <a:buClr>
                <a:srgbClr val="000000"/>
              </a:buClr>
              <a:buSzPct val="100000"/>
              <a:buFont typeface="Helvetica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200" b="1" dirty="0">
                <a:solidFill>
                  <a:schemeClr val="tx2"/>
                </a:solidFill>
                <a:latin typeface="Times New Roman" pitchFamily="18" charset="0"/>
              </a:rPr>
              <a:t> GANIL</a:t>
            </a:r>
          </a:p>
        </p:txBody>
      </p:sp>
      <p:grpSp>
        <p:nvGrpSpPr>
          <p:cNvPr id="6" name="Groupe 10"/>
          <p:cNvGrpSpPr>
            <a:grpSpLocks/>
          </p:cNvGrpSpPr>
          <p:nvPr/>
        </p:nvGrpSpPr>
        <p:grpSpPr bwMode="auto">
          <a:xfrm>
            <a:off x="0" y="0"/>
            <a:ext cx="9144000" cy="519113"/>
            <a:chOff x="0" y="0"/>
            <a:chExt cx="9144000" cy="518463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44000" cy="499437"/>
            </a:xfrm>
            <a:prstGeom prst="rect">
              <a:avLst/>
            </a:prstGeom>
            <a:solidFill>
              <a:srgbClr val="000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>
                <a:solidFill>
                  <a:schemeClr val="tx2"/>
                </a:solidFill>
              </a:endParaRPr>
            </a:p>
          </p:txBody>
        </p:sp>
        <p:sp>
          <p:nvSpPr>
            <p:cNvPr id="82961" name="Rectangle 12"/>
            <p:cNvSpPr>
              <a:spLocks noChangeArrowheads="1"/>
            </p:cNvSpPr>
            <p:nvPr/>
          </p:nvSpPr>
          <p:spPr bwMode="auto">
            <a:xfrm>
              <a:off x="3336925" y="0"/>
              <a:ext cx="2460625" cy="518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/>
              <a:r>
                <a:rPr lang="en-US" sz="2800">
                  <a:solidFill>
                    <a:schemeClr val="tx2"/>
                  </a:solidFill>
                  <a:latin typeface="Calibri" pitchFamily="34" charset="0"/>
                </a:rPr>
                <a:t>Dipole Magnets</a:t>
              </a:r>
            </a:p>
          </p:txBody>
        </p:sp>
      </p:grpSp>
      <p:sp>
        <p:nvSpPr>
          <p:cNvPr id="21" name="ZoneTexte 20"/>
          <p:cNvSpPr txBox="1"/>
          <p:nvPr/>
        </p:nvSpPr>
        <p:spPr>
          <a:xfrm>
            <a:off x="2123728" y="5589240"/>
            <a:ext cx="34852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Machining precision needed: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Pole faces </a:t>
            </a:r>
            <a:r>
              <a:rPr lang="en-US" dirty="0" err="1" smtClean="0">
                <a:solidFill>
                  <a:schemeClr val="tx2"/>
                </a:solidFill>
              </a:rPr>
              <a:t>Parallemlism</a:t>
            </a:r>
            <a:r>
              <a:rPr lang="en-US" dirty="0" smtClean="0">
                <a:solidFill>
                  <a:schemeClr val="tx2"/>
                </a:solidFill>
              </a:rPr>
              <a:t> : 10µm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Poles </a:t>
            </a:r>
            <a:r>
              <a:rPr lang="en-US" dirty="0" err="1" smtClean="0">
                <a:solidFill>
                  <a:schemeClr val="tx2"/>
                </a:solidFill>
              </a:rPr>
              <a:t>positionning</a:t>
            </a:r>
            <a:r>
              <a:rPr lang="en-US" dirty="0" smtClean="0">
                <a:solidFill>
                  <a:schemeClr val="tx2"/>
                </a:solidFill>
              </a:rPr>
              <a:t>: 50µ</a:t>
            </a:r>
            <a:r>
              <a:rPr lang="en-US" baseline="30000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m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1187624" y="6525344"/>
            <a:ext cx="594265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smtClean="0">
                <a:solidFill>
                  <a:schemeClr val="tx2"/>
                </a:solidFill>
              </a:rPr>
              <a:t>Laurent </a:t>
            </a:r>
            <a:r>
              <a:rPr lang="fr-FR" sz="1400" dirty="0" err="1">
                <a:solidFill>
                  <a:schemeClr val="tx2"/>
                </a:solidFill>
              </a:rPr>
              <a:t>S</a:t>
            </a:r>
            <a:r>
              <a:rPr lang="fr-FR" sz="1400" dirty="0" err="1" smtClean="0">
                <a:solidFill>
                  <a:schemeClr val="tx2"/>
                </a:solidFill>
              </a:rPr>
              <a:t>erani</a:t>
            </a:r>
            <a:r>
              <a:rPr lang="fr-FR" sz="1400" dirty="0" smtClean="0">
                <a:solidFill>
                  <a:schemeClr val="tx2"/>
                </a:solidFill>
              </a:rPr>
              <a:t>                               Brookhaven National </a:t>
            </a:r>
            <a:r>
              <a:rPr lang="fr-FR" sz="1400" dirty="0" err="1" smtClean="0">
                <a:solidFill>
                  <a:schemeClr val="tx2"/>
                </a:solidFill>
              </a:rPr>
              <a:t>Lab</a:t>
            </a:r>
            <a:r>
              <a:rPr lang="fr-FR" sz="1400" dirty="0" smtClean="0">
                <a:solidFill>
                  <a:schemeClr val="tx2"/>
                </a:solidFill>
              </a:rPr>
              <a:t>  </a:t>
            </a:r>
            <a:r>
              <a:rPr lang="fr-FR" sz="1400" dirty="0" err="1" smtClean="0">
                <a:solidFill>
                  <a:schemeClr val="tx2"/>
                </a:solidFill>
              </a:rPr>
              <a:t>June</a:t>
            </a:r>
            <a:r>
              <a:rPr lang="fr-FR" sz="1400" dirty="0" smtClean="0">
                <a:solidFill>
                  <a:schemeClr val="tx2"/>
                </a:solidFill>
              </a:rPr>
              <a:t> 5 2012</a:t>
            </a:r>
            <a:endParaRPr lang="fr-FR" sz="1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Écho">
  <a:themeElements>
    <a:clrScheme name="É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Éch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É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É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É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É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É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13011</TotalTime>
  <Words>620</Words>
  <Application>Microsoft Macintosh PowerPoint</Application>
  <PresentationFormat>On-screen Show (4:3)</PresentationFormat>
  <Paragraphs>125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Comic Sans MS</vt:lpstr>
      <vt:lpstr>DejaVu Sans</vt:lpstr>
      <vt:lpstr>Helvetica</vt:lpstr>
      <vt:lpstr>Times New Roman</vt:lpstr>
      <vt:lpstr>Wingdings</vt:lpstr>
      <vt:lpstr>Écho</vt:lpstr>
      <vt:lpstr>PowerPoint Presentation</vt:lpstr>
      <vt:lpstr>PowerPoint Presentation</vt:lpstr>
      <vt:lpstr>Contexte</vt:lpstr>
      <vt:lpstr>Contexte</vt:lpstr>
      <vt:lpstr>PowerPoint Presentation</vt:lpstr>
      <vt:lpstr>PowerPoint Presentation</vt:lpstr>
      <vt:lpstr>Transmission and cross-contamination First Approch with Turtle code </vt:lpstr>
      <vt:lpstr>TOSCA Field map for dipoles Toward the real life</vt:lpstr>
      <vt:lpstr>PowerPoint Presentation</vt:lpstr>
      <vt:lpstr>Correction of the 2nd intrinsec order </vt:lpstr>
      <vt:lpstr>Way to real life</vt:lpstr>
      <vt:lpstr>PowerPoint Presentation</vt:lpstr>
      <vt:lpstr>PowerPoint Presentation</vt:lpstr>
      <vt:lpstr>DESIR-HRS working group: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L’installation DESIR auprès de SPIRAL2</dc:title>
  <dc:subject>DESIR IPN Réunion du 22/06/2011</dc:subject>
  <dc:creator>Luc Perrot</dc:creator>
  <cp:lastModifiedBy>bnash@radiasoft.net</cp:lastModifiedBy>
  <cp:revision>2091</cp:revision>
  <cp:lastPrinted>1601-01-01T00:00:00Z</cp:lastPrinted>
  <dcterms:created xsi:type="dcterms:W3CDTF">2006-08-29T11:50:06Z</dcterms:created>
  <dcterms:modified xsi:type="dcterms:W3CDTF">2019-07-15T00:58:51Z</dcterms:modified>
</cp:coreProperties>
</file>